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91" r:id="rId2"/>
    <p:sldId id="530" r:id="rId3"/>
    <p:sldId id="564" r:id="rId4"/>
    <p:sldId id="544" r:id="rId5"/>
    <p:sldId id="545" r:id="rId6"/>
    <p:sldId id="546" r:id="rId7"/>
    <p:sldId id="548" r:id="rId8"/>
    <p:sldId id="549" r:id="rId9"/>
    <p:sldId id="547" r:id="rId10"/>
    <p:sldId id="556" r:id="rId11"/>
    <p:sldId id="557" r:id="rId12"/>
    <p:sldId id="528" r:id="rId13"/>
    <p:sldId id="554" r:id="rId14"/>
    <p:sldId id="555" r:id="rId15"/>
    <p:sldId id="561" r:id="rId16"/>
    <p:sldId id="560" r:id="rId17"/>
    <p:sldId id="562" r:id="rId18"/>
    <p:sldId id="563" r:id="rId19"/>
    <p:sldId id="527" r:id="rId20"/>
    <p:sldId id="399" r:id="rId21"/>
    <p:sldId id="52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8485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01294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8104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a:p>
        </p:txBody>
      </p:sp>
    </p:spTree>
    <p:extLst>
      <p:ext uri="{BB962C8B-B14F-4D97-AF65-F5344CB8AC3E}">
        <p14:creationId xmlns:p14="http://schemas.microsoft.com/office/powerpoint/2010/main" val="87964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a:p>
        </p:txBody>
      </p:sp>
    </p:spTree>
    <p:extLst>
      <p:ext uri="{BB962C8B-B14F-4D97-AF65-F5344CB8AC3E}">
        <p14:creationId xmlns:p14="http://schemas.microsoft.com/office/powerpoint/2010/main" val="405295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86017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11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308677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190293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9/30/2021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soyuztechnologies/CapgeminiODataTraining/blob/master/Day%208/MetaData%20Extension.txt"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soyuztechnologies/CapgeminiODataTraining/blob/master/Day%208/Validation%20Code.tx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soyuztechnologies/CapgeminiODataTraining/blob/master/Day%208/Determination%20Code.txt"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github.com/soyuztechnologies/CapgeminiODataTraining/blob/master/Day%208/Action%20Code.txt" TargetMode="External"/><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3.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github.com/soyuztechnologies/CapgeminiODataTraining/blob/master/Day%208/CDS%20View%20for%20BOPF.txt" TargetMode="Externa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8.</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Create Fiori App with Template on BAS</a:t>
            </a:r>
          </a:p>
        </p:txBody>
      </p:sp>
      <p:sp>
        <p:nvSpPr>
          <p:cNvPr id="7"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Picture 8"/>
          <p:cNvPicPr>
            <a:picLocks noChangeAspect="1"/>
          </p:cNvPicPr>
          <p:nvPr/>
        </p:nvPicPr>
        <p:blipFill rotWithShape="1">
          <a:blip r:embed="rId5"/>
          <a:srcRect r="7505"/>
          <a:stretch/>
        </p:blipFill>
        <p:spPr>
          <a:xfrm>
            <a:off x="655321" y="1030869"/>
            <a:ext cx="4641399" cy="2284286"/>
          </a:xfrm>
          <a:prstGeom prst="rect">
            <a:avLst/>
          </a:prstGeom>
        </p:spPr>
      </p:pic>
      <p:sp>
        <p:nvSpPr>
          <p:cNvPr id="10" name="Chevron 9"/>
          <p:cNvSpPr/>
          <p:nvPr/>
        </p:nvSpPr>
        <p:spPr>
          <a:xfrm>
            <a:off x="5791203" y="1603513"/>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6"/>
          <a:stretch>
            <a:fillRect/>
          </a:stretch>
        </p:blipFill>
        <p:spPr>
          <a:xfrm>
            <a:off x="7062642" y="1096293"/>
            <a:ext cx="3805714" cy="2040000"/>
          </a:xfrm>
          <a:prstGeom prst="rect">
            <a:avLst/>
          </a:prstGeom>
        </p:spPr>
      </p:pic>
      <p:pic>
        <p:nvPicPr>
          <p:cNvPr id="16" name="Picture 15"/>
          <p:cNvPicPr>
            <a:picLocks noChangeAspect="1"/>
          </p:cNvPicPr>
          <p:nvPr/>
        </p:nvPicPr>
        <p:blipFill rotWithShape="1">
          <a:blip r:embed="rId7"/>
          <a:srcRect l="3674" t="-595" r="2334" b="595"/>
          <a:stretch/>
        </p:blipFill>
        <p:spPr>
          <a:xfrm>
            <a:off x="6989272" y="4007192"/>
            <a:ext cx="4828728" cy="2400000"/>
          </a:xfrm>
          <a:prstGeom prst="rect">
            <a:avLst/>
          </a:prstGeom>
        </p:spPr>
      </p:pic>
      <p:sp>
        <p:nvSpPr>
          <p:cNvPr id="17" name="Chevron 16"/>
          <p:cNvSpPr/>
          <p:nvPr/>
        </p:nvSpPr>
        <p:spPr>
          <a:xfrm rot="10800000">
            <a:off x="5784579" y="465814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p:cNvPicPr>
            <a:picLocks noChangeAspect="1"/>
          </p:cNvPicPr>
          <p:nvPr/>
        </p:nvPicPr>
        <p:blipFill>
          <a:blip r:embed="rId8"/>
          <a:stretch>
            <a:fillRect/>
          </a:stretch>
        </p:blipFill>
        <p:spPr>
          <a:xfrm>
            <a:off x="655320" y="3864897"/>
            <a:ext cx="4893809" cy="2299475"/>
          </a:xfrm>
          <a:prstGeom prst="rect">
            <a:avLst/>
          </a:prstGeom>
        </p:spPr>
      </p:pic>
      <p:sp>
        <p:nvSpPr>
          <p:cNvPr id="19" name="Rectangle 18"/>
          <p:cNvSpPr/>
          <p:nvPr/>
        </p:nvSpPr>
        <p:spPr>
          <a:xfrm>
            <a:off x="622300" y="3280319"/>
            <a:ext cx="4926829" cy="369332"/>
          </a:xfrm>
          <a:prstGeom prst="rect">
            <a:avLst/>
          </a:prstGeom>
        </p:spPr>
        <p:txBody>
          <a:bodyPr wrap="square">
            <a:spAutoFit/>
          </a:bodyPr>
          <a:lstStyle/>
          <a:p>
            <a:r>
              <a:rPr lang="en-US" b="1" dirty="0">
                <a:solidFill>
                  <a:srgbClr val="333333"/>
                </a:solidFill>
              </a:rPr>
              <a:t>Step 1</a:t>
            </a:r>
            <a:r>
              <a:rPr lang="en-US" dirty="0">
                <a:solidFill>
                  <a:srgbClr val="333333"/>
                </a:solidFill>
              </a:rPr>
              <a:t>. </a:t>
            </a:r>
            <a:r>
              <a:rPr lang="en-US" dirty="0" smtClean="0">
                <a:solidFill>
                  <a:srgbClr val="333333"/>
                </a:solidFill>
              </a:rPr>
              <a:t>Open Business Application Studio. </a:t>
            </a:r>
            <a:endParaRPr lang="en-US" dirty="0"/>
          </a:p>
        </p:txBody>
      </p:sp>
      <p:sp>
        <p:nvSpPr>
          <p:cNvPr id="20" name="Rectangle 19"/>
          <p:cNvSpPr/>
          <p:nvPr/>
        </p:nvSpPr>
        <p:spPr>
          <a:xfrm>
            <a:off x="602682" y="6292334"/>
            <a:ext cx="4575483" cy="369332"/>
          </a:xfrm>
          <a:prstGeom prst="rect">
            <a:avLst/>
          </a:prstGeom>
        </p:spPr>
        <p:txBody>
          <a:bodyPr wrap="none">
            <a:spAutoFit/>
          </a:bodyPr>
          <a:lstStyle/>
          <a:p>
            <a:r>
              <a:rPr lang="en-US" b="1" dirty="0">
                <a:solidFill>
                  <a:srgbClr val="333333"/>
                </a:solidFill>
              </a:rPr>
              <a:t>Step 4. </a:t>
            </a:r>
            <a:r>
              <a:rPr lang="en-US" dirty="0" smtClean="0">
                <a:solidFill>
                  <a:srgbClr val="333333"/>
                </a:solidFill>
              </a:rPr>
              <a:t>Choose List Report Object Page &amp; Next.</a:t>
            </a:r>
            <a:endParaRPr lang="en-US" dirty="0"/>
          </a:p>
        </p:txBody>
      </p:sp>
      <p:sp>
        <p:nvSpPr>
          <p:cNvPr id="21" name="Rectangle 20"/>
          <p:cNvSpPr/>
          <p:nvPr/>
        </p:nvSpPr>
        <p:spPr>
          <a:xfrm>
            <a:off x="6983612" y="6298962"/>
            <a:ext cx="5033168" cy="369332"/>
          </a:xfrm>
          <a:prstGeom prst="rect">
            <a:avLst/>
          </a:prstGeom>
        </p:spPr>
        <p:txBody>
          <a:bodyPr wrap="square">
            <a:spAutoFit/>
          </a:bodyPr>
          <a:lstStyle/>
          <a:p>
            <a:r>
              <a:rPr lang="en-US" b="1" dirty="0">
                <a:solidFill>
                  <a:srgbClr val="333333"/>
                </a:solidFill>
              </a:rPr>
              <a:t>Step </a:t>
            </a:r>
            <a:r>
              <a:rPr lang="en-US" b="1" dirty="0" smtClean="0">
                <a:solidFill>
                  <a:srgbClr val="333333"/>
                </a:solidFill>
              </a:rPr>
              <a:t>3. </a:t>
            </a:r>
            <a:r>
              <a:rPr lang="en-US" dirty="0" smtClean="0">
                <a:solidFill>
                  <a:srgbClr val="333333"/>
                </a:solidFill>
              </a:rPr>
              <a:t>Click on SAP Fiori application &amp; Next.</a:t>
            </a:r>
            <a:endParaRPr lang="en-US" dirty="0"/>
          </a:p>
        </p:txBody>
      </p:sp>
      <p:sp>
        <p:nvSpPr>
          <p:cNvPr id="22" name="Chevron 21"/>
          <p:cNvSpPr/>
          <p:nvPr/>
        </p:nvSpPr>
        <p:spPr>
          <a:xfrm rot="5400000">
            <a:off x="9401052" y="3247959"/>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4121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Create Fiori App with Template on BAS</a:t>
            </a:r>
          </a:p>
        </p:txBody>
      </p:sp>
      <p:sp>
        <p:nvSpPr>
          <p:cNvPr id="7"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Chevron 8"/>
          <p:cNvSpPr/>
          <p:nvPr/>
        </p:nvSpPr>
        <p:spPr>
          <a:xfrm>
            <a:off x="5791203" y="1603513"/>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0800000">
            <a:off x="5784579" y="465814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622300" y="3293571"/>
            <a:ext cx="4926829" cy="369332"/>
          </a:xfrm>
          <a:prstGeom prst="rect">
            <a:avLst/>
          </a:prstGeom>
        </p:spPr>
        <p:txBody>
          <a:bodyPr wrap="square">
            <a:spAutoFit/>
          </a:bodyPr>
          <a:lstStyle/>
          <a:p>
            <a:r>
              <a:rPr lang="en-US" b="1" dirty="0">
                <a:solidFill>
                  <a:srgbClr val="333333"/>
                </a:solidFill>
              </a:rPr>
              <a:t>Step </a:t>
            </a:r>
            <a:r>
              <a:rPr lang="en-US" b="1" dirty="0" smtClean="0">
                <a:solidFill>
                  <a:srgbClr val="333333"/>
                </a:solidFill>
              </a:rPr>
              <a:t>5</a:t>
            </a:r>
            <a:r>
              <a:rPr lang="en-US" dirty="0" smtClean="0">
                <a:solidFill>
                  <a:srgbClr val="333333"/>
                </a:solidFill>
              </a:rPr>
              <a:t>. Enter Data Source &amp; Select OData service. </a:t>
            </a:r>
            <a:endParaRPr lang="en-US" dirty="0"/>
          </a:p>
        </p:txBody>
      </p:sp>
      <p:sp>
        <p:nvSpPr>
          <p:cNvPr id="16" name="Rectangle 15"/>
          <p:cNvSpPr/>
          <p:nvPr/>
        </p:nvSpPr>
        <p:spPr>
          <a:xfrm>
            <a:off x="748454" y="6292334"/>
            <a:ext cx="3545971" cy="369332"/>
          </a:xfrm>
          <a:prstGeom prst="rect">
            <a:avLst/>
          </a:prstGeom>
        </p:spPr>
        <p:txBody>
          <a:bodyPr wrap="none">
            <a:spAutoFit/>
          </a:bodyPr>
          <a:lstStyle/>
          <a:p>
            <a:r>
              <a:rPr lang="en-US" b="1" dirty="0">
                <a:solidFill>
                  <a:srgbClr val="333333"/>
                </a:solidFill>
              </a:rPr>
              <a:t>Step </a:t>
            </a:r>
            <a:r>
              <a:rPr lang="en-US" b="1" dirty="0" smtClean="0">
                <a:solidFill>
                  <a:srgbClr val="333333"/>
                </a:solidFill>
              </a:rPr>
              <a:t>8. </a:t>
            </a:r>
            <a:r>
              <a:rPr lang="en-US" dirty="0" smtClean="0">
                <a:solidFill>
                  <a:srgbClr val="333333"/>
                </a:solidFill>
              </a:rPr>
              <a:t>Run Project for Final output.</a:t>
            </a:r>
            <a:endParaRPr lang="en-US" dirty="0"/>
          </a:p>
        </p:txBody>
      </p:sp>
      <p:sp>
        <p:nvSpPr>
          <p:cNvPr id="17" name="Rectangle 16"/>
          <p:cNvSpPr/>
          <p:nvPr/>
        </p:nvSpPr>
        <p:spPr>
          <a:xfrm>
            <a:off x="7108248" y="3186354"/>
            <a:ext cx="3105658" cy="369332"/>
          </a:xfrm>
          <a:prstGeom prst="rect">
            <a:avLst/>
          </a:prstGeom>
        </p:spPr>
        <p:txBody>
          <a:bodyPr wrap="none">
            <a:spAutoFit/>
          </a:bodyPr>
          <a:lstStyle/>
          <a:p>
            <a:r>
              <a:rPr lang="en-US" b="1" dirty="0">
                <a:solidFill>
                  <a:srgbClr val="333333"/>
                </a:solidFill>
              </a:rPr>
              <a:t>Step </a:t>
            </a:r>
            <a:r>
              <a:rPr lang="en-US" b="1" dirty="0" smtClean="0">
                <a:solidFill>
                  <a:srgbClr val="333333"/>
                </a:solidFill>
              </a:rPr>
              <a:t>6</a:t>
            </a:r>
            <a:r>
              <a:rPr lang="en-US" dirty="0" smtClean="0">
                <a:solidFill>
                  <a:srgbClr val="333333"/>
                </a:solidFill>
              </a:rPr>
              <a:t>. Entity Selection &amp; Next.</a:t>
            </a:r>
            <a:endParaRPr lang="en-US" dirty="0"/>
          </a:p>
        </p:txBody>
      </p:sp>
      <p:sp>
        <p:nvSpPr>
          <p:cNvPr id="18" name="Chevron 17"/>
          <p:cNvSpPr/>
          <p:nvPr/>
        </p:nvSpPr>
        <p:spPr>
          <a:xfrm rot="5400000">
            <a:off x="9401052" y="3300967"/>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rotWithShape="1">
          <a:blip r:embed="rId5"/>
          <a:srcRect r="18753"/>
          <a:stretch/>
        </p:blipFill>
        <p:spPr>
          <a:xfrm>
            <a:off x="669034" y="1077850"/>
            <a:ext cx="4627686" cy="2237307"/>
          </a:xfrm>
          <a:prstGeom prst="rect">
            <a:avLst/>
          </a:prstGeom>
        </p:spPr>
      </p:pic>
      <p:pic>
        <p:nvPicPr>
          <p:cNvPr id="20" name="Picture 19"/>
          <p:cNvPicPr>
            <a:picLocks noChangeAspect="1"/>
          </p:cNvPicPr>
          <p:nvPr/>
        </p:nvPicPr>
        <p:blipFill rotWithShape="1">
          <a:blip r:embed="rId6"/>
          <a:srcRect l="1644" r="7401"/>
          <a:stretch/>
        </p:blipFill>
        <p:spPr>
          <a:xfrm>
            <a:off x="7103176" y="1080952"/>
            <a:ext cx="3664187" cy="2109524"/>
          </a:xfrm>
          <a:prstGeom prst="rect">
            <a:avLst/>
          </a:prstGeom>
        </p:spPr>
      </p:pic>
      <p:pic>
        <p:nvPicPr>
          <p:cNvPr id="21" name="Picture 20"/>
          <p:cNvPicPr>
            <a:picLocks noChangeAspect="1"/>
          </p:cNvPicPr>
          <p:nvPr/>
        </p:nvPicPr>
        <p:blipFill rotWithShape="1">
          <a:blip r:embed="rId7"/>
          <a:srcRect l="2094" r="12652"/>
          <a:stretch/>
        </p:blipFill>
        <p:spPr>
          <a:xfrm>
            <a:off x="7182694" y="4083400"/>
            <a:ext cx="3728117" cy="2213714"/>
          </a:xfrm>
          <a:prstGeom prst="rect">
            <a:avLst/>
          </a:prstGeom>
        </p:spPr>
      </p:pic>
      <p:pic>
        <p:nvPicPr>
          <p:cNvPr id="22" name="Picture 21"/>
          <p:cNvPicPr>
            <a:picLocks noChangeAspect="1"/>
          </p:cNvPicPr>
          <p:nvPr/>
        </p:nvPicPr>
        <p:blipFill>
          <a:blip r:embed="rId8"/>
          <a:stretch>
            <a:fillRect/>
          </a:stretch>
        </p:blipFill>
        <p:spPr>
          <a:xfrm>
            <a:off x="669033" y="4004612"/>
            <a:ext cx="4885714" cy="2218476"/>
          </a:xfrm>
          <a:prstGeom prst="rect">
            <a:avLst/>
          </a:prstGeom>
        </p:spPr>
      </p:pic>
      <p:sp>
        <p:nvSpPr>
          <p:cNvPr id="23" name="Rectangle 22"/>
          <p:cNvSpPr/>
          <p:nvPr/>
        </p:nvSpPr>
        <p:spPr>
          <a:xfrm>
            <a:off x="6983612" y="6298962"/>
            <a:ext cx="5033168" cy="369332"/>
          </a:xfrm>
          <a:prstGeom prst="rect">
            <a:avLst/>
          </a:prstGeom>
        </p:spPr>
        <p:txBody>
          <a:bodyPr wrap="square">
            <a:spAutoFit/>
          </a:bodyPr>
          <a:lstStyle/>
          <a:p>
            <a:r>
              <a:rPr lang="en-US" b="1" dirty="0">
                <a:solidFill>
                  <a:srgbClr val="333333"/>
                </a:solidFill>
              </a:rPr>
              <a:t>Step 7</a:t>
            </a:r>
            <a:r>
              <a:rPr lang="en-US" b="1" dirty="0" smtClean="0">
                <a:solidFill>
                  <a:srgbClr val="333333"/>
                </a:solidFill>
              </a:rPr>
              <a:t>. </a:t>
            </a:r>
            <a:r>
              <a:rPr lang="en-US" dirty="0" smtClean="0">
                <a:solidFill>
                  <a:srgbClr val="333333"/>
                </a:solidFill>
              </a:rPr>
              <a:t>Enter Project Attributes &amp; Finish.</a:t>
            </a:r>
            <a:endParaRPr lang="en-US" dirty="0"/>
          </a:p>
        </p:txBody>
      </p:sp>
    </p:spTree>
    <p:extLst>
      <p:ext uri="{BB962C8B-B14F-4D97-AF65-F5344CB8AC3E}">
        <p14:creationId xmlns:p14="http://schemas.microsoft.com/office/powerpoint/2010/main" val="639557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Meta Data Extension</a:t>
            </a:r>
          </a:p>
        </p:txBody>
      </p:sp>
      <p:sp>
        <p:nvSpPr>
          <p:cNvPr id="56" name="TextBox 55">
            <a:extLst>
              <a:ext uri="{FF2B5EF4-FFF2-40B4-BE49-F238E27FC236}">
                <a16:creationId xmlns="" xmlns:a16="http://schemas.microsoft.com/office/drawing/2014/main"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dirty="0"/>
              <a:t>A CDS metadata extension (MDE) extends a CDS entity with CDS annotations that are not defined in the CDS source code of the data definition. CDS metadata extensions can currently only be created for CDS views.</a:t>
            </a:r>
            <a:endParaRPr lang="en-US" b="1" dirty="0">
              <a:solidFill>
                <a:srgbClr val="FFFFFF"/>
              </a:solidFill>
              <a:ea typeface="Cambria" panose="02040503050406030204" pitchFamily="18" charset="0"/>
              <a:cs typeface="Arial" panose="020B0604020202020204" pitchFamily="34" charset="0"/>
            </a:endParaRPr>
          </a:p>
        </p:txBody>
      </p:sp>
      <p:pic>
        <p:nvPicPr>
          <p:cNvPr id="57" name="Picture 56"/>
          <p:cNvPicPr>
            <a:picLocks noChangeAspect="1"/>
          </p:cNvPicPr>
          <p:nvPr/>
        </p:nvPicPr>
        <p:blipFill rotWithShape="1">
          <a:blip r:embed="rId5"/>
          <a:srcRect b="23961"/>
          <a:stretch/>
        </p:blipFill>
        <p:spPr>
          <a:xfrm>
            <a:off x="6830424" y="2551257"/>
            <a:ext cx="4948666" cy="3616719"/>
          </a:xfrm>
          <a:prstGeom prst="rect">
            <a:avLst/>
          </a:prstGeom>
        </p:spPr>
      </p:pic>
      <p:sp>
        <p:nvSpPr>
          <p:cNvPr id="58" name="Rectangle 57"/>
          <p:cNvSpPr/>
          <p:nvPr/>
        </p:nvSpPr>
        <p:spPr>
          <a:xfrm>
            <a:off x="562007" y="3667398"/>
            <a:ext cx="6127995" cy="2585323"/>
          </a:xfrm>
          <a:prstGeom prst="rect">
            <a:avLst/>
          </a:prstGeom>
        </p:spPr>
        <p:txBody>
          <a:bodyPr wrap="square">
            <a:spAutoFit/>
          </a:bodyPr>
          <a:lstStyle/>
          <a:p>
            <a:pPr algn="just"/>
            <a:r>
              <a:rPr lang="en-US" dirty="0">
                <a:solidFill>
                  <a:srgbClr val="000000"/>
                </a:solidFill>
              </a:rPr>
              <a:t>There can be several metadata extensions for one CDS entity. The following rules determine which metadata extension to use to </a:t>
            </a:r>
            <a:r>
              <a:rPr lang="en-US" dirty="0">
                <a:solidFill>
                  <a:srgbClr val="000080"/>
                </a:solidFill>
              </a:rPr>
              <a:t>evaluate the annotations</a:t>
            </a:r>
            <a:r>
              <a:rPr lang="en-US" dirty="0">
                <a:solidFill>
                  <a:srgbClr val="000000"/>
                </a:solidFill>
              </a:rPr>
              <a:t>:</a:t>
            </a:r>
          </a:p>
          <a:p>
            <a:pPr algn="just">
              <a:buFont typeface="Arial" panose="020B0604020202020204" pitchFamily="34" charset="0"/>
              <a:buChar char="•"/>
            </a:pPr>
            <a:r>
              <a:rPr lang="en-US" dirty="0">
                <a:solidFill>
                  <a:srgbClr val="000000"/>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dirty="0">
                <a:solidFill>
                  <a:srgbClr val="000000"/>
                </a:solidFill>
              </a:rPr>
              <a:t>A metadata extension can be joined to a </a:t>
            </a:r>
            <a:r>
              <a:rPr lang="en-US" dirty="0">
                <a:solidFill>
                  <a:srgbClr val="505050"/>
                </a:solidFill>
              </a:rPr>
              <a:t>CDS variant</a:t>
            </a:r>
            <a:r>
              <a:rPr lang="en-US" dirty="0">
                <a:solidFill>
                  <a:srgbClr val="000000"/>
                </a:solidFill>
              </a:rPr>
              <a:t>. The CDS variant can be specified during the evaluation of the annotations of a CDS entity to select the metadata extension.</a:t>
            </a:r>
            <a:endParaRPr lang="en-US" b="0" i="0" dirty="0">
              <a:solidFill>
                <a:srgbClr val="000000"/>
              </a:solidFill>
              <a:effectLst/>
            </a:endParaRPr>
          </a:p>
        </p:txBody>
      </p:sp>
      <p:sp>
        <p:nvSpPr>
          <p:cNvPr id="59" name="Rounded Rectangle 5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dirty="0">
                <a:solidFill>
                  <a:srgbClr val="0070C0"/>
                </a:solidFill>
              </a:rPr>
              <a:t>@Metadata.allowExtension: true</a:t>
            </a:r>
          </a:p>
        </p:txBody>
      </p:sp>
      <p:grpSp>
        <p:nvGrpSpPr>
          <p:cNvPr id="60" name="Group 59"/>
          <p:cNvGrpSpPr/>
          <p:nvPr/>
        </p:nvGrpSpPr>
        <p:grpSpPr>
          <a:xfrm>
            <a:off x="6907817" y="2753279"/>
            <a:ext cx="1427302" cy="129386"/>
            <a:chOff x="4382180" y="3061155"/>
            <a:chExt cx="1427963" cy="129446"/>
          </a:xfrm>
        </p:grpSpPr>
        <p:sp>
          <p:nvSpPr>
            <p:cNvPr id="61" name="Pie 60"/>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2" name="Straight Connector 61"/>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97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p:txBody>
      </p:sp>
      <p:pic>
        <p:nvPicPr>
          <p:cNvPr id="7" name="Picture 6"/>
          <p:cNvPicPr>
            <a:picLocks noChangeAspect="1"/>
          </p:cNvPicPr>
          <p:nvPr/>
        </p:nvPicPr>
        <p:blipFill>
          <a:blip r:embed="rId5"/>
          <a:stretch>
            <a:fillRect/>
          </a:stretch>
        </p:blipFill>
        <p:spPr>
          <a:xfrm>
            <a:off x="3217663" y="1061208"/>
            <a:ext cx="4328000" cy="4576000"/>
          </a:xfrm>
          <a:prstGeom prst="rect">
            <a:avLst/>
          </a:prstGeom>
        </p:spPr>
      </p:pic>
      <p:cxnSp>
        <p:nvCxnSpPr>
          <p:cNvPr id="9" name="Elbow Connector 8"/>
          <p:cNvCxnSpPr/>
          <p:nvPr/>
        </p:nvCxnSpPr>
        <p:spPr>
          <a:xfrm>
            <a:off x="5302148" y="2107096"/>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7332491" y="2583057"/>
            <a:ext cx="3720381" cy="3944762"/>
          </a:xfrm>
          <a:prstGeom prst="rect">
            <a:avLst/>
          </a:prstGeom>
        </p:spPr>
      </p:pic>
      <p:sp>
        <p:nvSpPr>
          <p:cNvPr id="12" name="Rounded Rectangle 11"/>
          <p:cNvSpPr/>
          <p:nvPr/>
        </p:nvSpPr>
        <p:spPr bwMode="gray">
          <a:xfrm>
            <a:off x="655321" y="1963158"/>
            <a:ext cx="1904720"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4">
                    <a:lumMod val="75000"/>
                  </a:schemeClr>
                </a:solidFill>
                <a:ea typeface="Arial Unicode MS" pitchFamily="34" charset="-128"/>
                <a:cs typeface="Arial Unicode MS" pitchFamily="34" charset="-128"/>
              </a:rPr>
              <a:t>Meta Data Annotation </a:t>
            </a:r>
            <a:endParaRPr lang="en-GB" sz="1400" kern="0" dirty="0">
              <a:solidFill>
                <a:schemeClr val="accent4">
                  <a:lumMod val="75000"/>
                </a:schemeClr>
              </a:solidFill>
              <a:ea typeface="Arial Unicode MS" pitchFamily="34" charset="-128"/>
              <a:cs typeface="Arial Unicode MS" pitchFamily="34" charset="-128"/>
            </a:endParaRPr>
          </a:p>
        </p:txBody>
      </p:sp>
      <p:grpSp>
        <p:nvGrpSpPr>
          <p:cNvPr id="16" name="Group 15"/>
          <p:cNvGrpSpPr/>
          <p:nvPr/>
        </p:nvGrpSpPr>
        <p:grpSpPr>
          <a:xfrm>
            <a:off x="3303227" y="2050911"/>
            <a:ext cx="1427302" cy="129386"/>
            <a:chOff x="4382180" y="3061155"/>
            <a:chExt cx="1427963" cy="129446"/>
          </a:xfrm>
        </p:grpSpPr>
        <p:sp>
          <p:nvSpPr>
            <p:cNvPr id="17" name="Pie 16"/>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8" name="Straight Connector 17"/>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flipV="1">
            <a:off x="2560040" y="2100106"/>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gray">
          <a:xfrm>
            <a:off x="4703866" y="5998450"/>
            <a:ext cx="190472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5"/>
                </a:solidFill>
                <a:ea typeface="Arial Unicode MS" pitchFamily="34" charset="-128"/>
                <a:cs typeface="Arial Unicode MS" pitchFamily="34" charset="-128"/>
              </a:rPr>
              <a:t>Line item Annotation </a:t>
            </a:r>
            <a:endParaRPr lang="en-GB" sz="1400" kern="0" dirty="0">
              <a:solidFill>
                <a:schemeClr val="accent5"/>
              </a:solidFill>
              <a:ea typeface="Arial Unicode MS" pitchFamily="34" charset="-128"/>
              <a:cs typeface="Arial Unicode MS" pitchFamily="34" charset="-128"/>
            </a:endParaRPr>
          </a:p>
        </p:txBody>
      </p:sp>
      <p:grpSp>
        <p:nvGrpSpPr>
          <p:cNvPr id="21" name="Group 20"/>
          <p:cNvGrpSpPr/>
          <p:nvPr/>
        </p:nvGrpSpPr>
        <p:grpSpPr>
          <a:xfrm>
            <a:off x="7351772" y="6086203"/>
            <a:ext cx="1427302" cy="129386"/>
            <a:chOff x="4382180" y="3061155"/>
            <a:chExt cx="1427963" cy="129446"/>
          </a:xfrm>
        </p:grpSpPr>
        <p:sp>
          <p:nvSpPr>
            <p:cNvPr id="22" name="Pie 21"/>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3" name="Straight Connector 22"/>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6608585" y="6135398"/>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4710493" y="5461737"/>
            <a:ext cx="1904720"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4"/>
                </a:solidFill>
                <a:ea typeface="Arial Unicode MS" pitchFamily="34" charset="-128"/>
                <a:cs typeface="Arial Unicode MS" pitchFamily="34" charset="-128"/>
              </a:rPr>
              <a:t>Annotation for Filter</a:t>
            </a:r>
            <a:endParaRPr lang="en-GB" sz="1400" kern="0" dirty="0">
              <a:solidFill>
                <a:schemeClr val="accent4"/>
              </a:solidFill>
              <a:ea typeface="Arial Unicode MS" pitchFamily="34" charset="-128"/>
              <a:cs typeface="Arial Unicode MS" pitchFamily="34" charset="-128"/>
            </a:endParaRPr>
          </a:p>
        </p:txBody>
      </p:sp>
      <p:grpSp>
        <p:nvGrpSpPr>
          <p:cNvPr id="26" name="Group 25"/>
          <p:cNvGrpSpPr/>
          <p:nvPr/>
        </p:nvGrpSpPr>
        <p:grpSpPr>
          <a:xfrm>
            <a:off x="7358399" y="5549490"/>
            <a:ext cx="1427302" cy="129386"/>
            <a:chOff x="4382180" y="3061155"/>
            <a:chExt cx="1427963" cy="129446"/>
          </a:xfrm>
        </p:grpSpPr>
        <p:sp>
          <p:nvSpPr>
            <p:cNvPr id="27" name="Pie 26"/>
            <p:cNvSpPr/>
            <p:nvPr/>
          </p:nvSpPr>
          <p:spPr bwMode="gray">
            <a:xfrm>
              <a:off x="4382180" y="3061155"/>
              <a:ext cx="119291" cy="129443"/>
            </a:xfrm>
            <a:prstGeom prst="pie">
              <a:avLst>
                <a:gd name="adj1" fmla="val 5399995"/>
                <a:gd name="adj2" fmla="val 16200000"/>
              </a:avLst>
            </a:prstGeom>
            <a:solidFill>
              <a:schemeClr val="accent4"/>
            </a:solidFill>
            <a:ln w="6350" algn="ctr">
              <a:solidFill>
                <a:schemeClr val="accent4">
                  <a:lumMod val="75000"/>
                </a:schemeClr>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flipV="1">
            <a:off x="6615212" y="5598685"/>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55321" y="5489067"/>
            <a:ext cx="2384654"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hlinkClick r:id="rId7"/>
              </a:rPr>
              <a:t>Meta Data CDS Code</a:t>
            </a:r>
            <a:endParaRPr lang="en-US" dirty="0"/>
          </a:p>
        </p:txBody>
      </p:sp>
    </p:spTree>
    <p:extLst>
      <p:ext uri="{BB962C8B-B14F-4D97-AF65-F5344CB8AC3E}">
        <p14:creationId xmlns:p14="http://schemas.microsoft.com/office/powerpoint/2010/main" val="3693999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Validation</a:t>
            </a:r>
            <a:endParaRPr lang="en-IN" sz="3600" dirty="0">
              <a:latin typeface="Cooper Black" panose="0208090404030B020404" pitchFamily="18" charset="0"/>
            </a:endParaRPr>
          </a:p>
        </p:txBody>
      </p:sp>
      <p:sp>
        <p:nvSpPr>
          <p:cNvPr id="2" name="Rectangle 1"/>
          <p:cNvSpPr/>
          <p:nvPr/>
        </p:nvSpPr>
        <p:spPr>
          <a:xfrm>
            <a:off x="655320" y="1211388"/>
            <a:ext cx="10515601" cy="1477328"/>
          </a:xfrm>
          <a:prstGeom prst="rect">
            <a:avLst/>
          </a:prstGeom>
        </p:spPr>
        <p:txBody>
          <a:bodyPr wrap="square">
            <a:spAutoFit/>
          </a:bodyPr>
          <a:lstStyle/>
          <a:p>
            <a:pPr algn="just"/>
            <a:r>
              <a:rPr lang="en-US" dirty="0"/>
              <a:t>If this condition is fulfilled, the BOPF runtime automatically executes the validation. We call this implicit validation. Implicit validations are executed after each modification of node data, depending on the configured request nodes</a:t>
            </a:r>
            <a:r>
              <a:rPr lang="en-US" dirty="0" smtClean="0"/>
              <a:t>.</a:t>
            </a:r>
            <a:r>
              <a:rPr lang="en-US" dirty="0"/>
              <a:t> A validation is an entity of a business object node that is triggered in certain situations to check various aspects of a given set of node instances. It is used used to validate whether a set of node instances is consistent.</a:t>
            </a:r>
          </a:p>
        </p:txBody>
      </p:sp>
      <p:pic>
        <p:nvPicPr>
          <p:cNvPr id="3" name="Picture 2"/>
          <p:cNvPicPr>
            <a:picLocks noChangeAspect="1"/>
          </p:cNvPicPr>
          <p:nvPr/>
        </p:nvPicPr>
        <p:blipFill>
          <a:blip r:embed="rId5"/>
          <a:stretch>
            <a:fillRect/>
          </a:stretch>
        </p:blipFill>
        <p:spPr>
          <a:xfrm>
            <a:off x="761336" y="2898651"/>
            <a:ext cx="4448000" cy="1962667"/>
          </a:xfrm>
          <a:prstGeom prst="rect">
            <a:avLst/>
          </a:prstGeom>
        </p:spPr>
      </p:pic>
      <p:pic>
        <p:nvPicPr>
          <p:cNvPr id="4" name="Picture 3"/>
          <p:cNvPicPr>
            <a:picLocks noChangeAspect="1"/>
          </p:cNvPicPr>
          <p:nvPr/>
        </p:nvPicPr>
        <p:blipFill>
          <a:blip r:embed="rId6"/>
          <a:stretch>
            <a:fillRect/>
          </a:stretch>
        </p:blipFill>
        <p:spPr>
          <a:xfrm>
            <a:off x="7324959" y="2555938"/>
            <a:ext cx="3825905" cy="2648095"/>
          </a:xfrm>
          <a:prstGeom prst="rect">
            <a:avLst/>
          </a:prstGeom>
        </p:spPr>
      </p:pic>
      <p:sp>
        <p:nvSpPr>
          <p:cNvPr id="5" name="Chevron 4"/>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655320" y="4954051"/>
            <a:ext cx="4808304" cy="369332"/>
          </a:xfrm>
          <a:prstGeom prst="rect">
            <a:avLst/>
          </a:prstGeom>
        </p:spPr>
        <p:txBody>
          <a:bodyPr wrap="none">
            <a:spAutoFit/>
          </a:bodyPr>
          <a:lstStyle/>
          <a:p>
            <a:r>
              <a:rPr lang="en-US" dirty="0" smtClean="0"/>
              <a:t>Right Click on Business Object and Add Validation</a:t>
            </a:r>
            <a:endParaRPr lang="en-US" dirty="0"/>
          </a:p>
        </p:txBody>
      </p:sp>
      <p:sp>
        <p:nvSpPr>
          <p:cNvPr id="16" name="Rectangle 15"/>
          <p:cNvSpPr/>
          <p:nvPr/>
        </p:nvSpPr>
        <p:spPr>
          <a:xfrm>
            <a:off x="2334007" y="5581212"/>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hlinkClick r:id="rId7"/>
              </a:rPr>
              <a:t>Implementing Validation</a:t>
            </a:r>
            <a:endParaRPr lang="en-US" dirty="0"/>
          </a:p>
        </p:txBody>
      </p:sp>
      <p:cxnSp>
        <p:nvCxnSpPr>
          <p:cNvPr id="17" name="Straight Connector 16"/>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7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Determination</a:t>
            </a:r>
            <a:endParaRPr lang="en-IN" sz="3600" dirty="0">
              <a:latin typeface="Cooper Black" panose="0208090404030B020404" pitchFamily="18" charset="0"/>
            </a:endParaRPr>
          </a:p>
        </p:txBody>
      </p:sp>
      <p:pic>
        <p:nvPicPr>
          <p:cNvPr id="2" name="Picture 1"/>
          <p:cNvPicPr>
            <a:picLocks noChangeAspect="1"/>
          </p:cNvPicPr>
          <p:nvPr/>
        </p:nvPicPr>
        <p:blipFill>
          <a:blip r:embed="rId5"/>
          <a:stretch>
            <a:fillRect/>
          </a:stretch>
        </p:blipFill>
        <p:spPr>
          <a:xfrm>
            <a:off x="6767184" y="1992786"/>
            <a:ext cx="4647619" cy="3190476"/>
          </a:xfrm>
          <a:prstGeom prst="rect">
            <a:avLst/>
          </a:prstGeom>
        </p:spPr>
      </p:pic>
      <p:pic>
        <p:nvPicPr>
          <p:cNvPr id="3" name="Picture 2"/>
          <p:cNvPicPr>
            <a:picLocks noChangeAspect="1"/>
          </p:cNvPicPr>
          <p:nvPr/>
        </p:nvPicPr>
        <p:blipFill rotWithShape="1">
          <a:blip r:embed="rId6"/>
          <a:srcRect t="2439" r="14947"/>
          <a:stretch/>
        </p:blipFill>
        <p:spPr>
          <a:xfrm>
            <a:off x="852940" y="2623930"/>
            <a:ext cx="4272901" cy="2125457"/>
          </a:xfrm>
          <a:prstGeom prst="rect">
            <a:avLst/>
          </a:prstGeom>
        </p:spPr>
      </p:pic>
      <p:sp>
        <p:nvSpPr>
          <p:cNvPr id="4" name="Rectangle 3"/>
          <p:cNvSpPr/>
          <p:nvPr/>
        </p:nvSpPr>
        <p:spPr>
          <a:xfrm>
            <a:off x="799932" y="1146273"/>
            <a:ext cx="6096000" cy="923330"/>
          </a:xfrm>
          <a:prstGeom prst="rect">
            <a:avLst/>
          </a:prstGeom>
        </p:spPr>
        <p:txBody>
          <a:bodyPr>
            <a:spAutoFit/>
          </a:bodyPr>
          <a:lstStyle/>
          <a:p>
            <a:r>
              <a:rPr lang="en-US" dirty="0">
                <a:latin typeface="Roboto"/>
              </a:rPr>
              <a:t>The Determination, change of business objects, such as saving, is the logic that moves when certain conditions are met.</a:t>
            </a:r>
            <a:endParaRPr lang="en-US" dirty="0"/>
          </a:p>
        </p:txBody>
      </p:sp>
      <p:sp>
        <p:nvSpPr>
          <p:cNvPr id="12" name="Chevron 11"/>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761336" y="4861281"/>
            <a:ext cx="5237396" cy="369332"/>
          </a:xfrm>
          <a:prstGeom prst="rect">
            <a:avLst/>
          </a:prstGeom>
        </p:spPr>
        <p:txBody>
          <a:bodyPr wrap="none">
            <a:spAutoFit/>
          </a:bodyPr>
          <a:lstStyle/>
          <a:p>
            <a:r>
              <a:rPr lang="en-US" dirty="0" smtClean="0"/>
              <a:t>Right Click on Business Object and Add Determination</a:t>
            </a:r>
            <a:endParaRPr lang="en-US" dirty="0"/>
          </a:p>
        </p:txBody>
      </p:sp>
      <p:sp>
        <p:nvSpPr>
          <p:cNvPr id="17" name="Rectangle 16"/>
          <p:cNvSpPr/>
          <p:nvPr/>
        </p:nvSpPr>
        <p:spPr>
          <a:xfrm>
            <a:off x="2913793" y="5528930"/>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hlinkClick r:id="rId7"/>
              </a:rPr>
              <a:t>Implementing Determination</a:t>
            </a:r>
            <a:endParaRPr lang="en-US" dirty="0"/>
          </a:p>
        </p:txBody>
      </p:sp>
      <p:cxnSp>
        <p:nvCxnSpPr>
          <p:cNvPr id="18" name="Straight Connector 17"/>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82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Action</a:t>
            </a:r>
            <a:endParaRPr lang="en-IN" sz="3600" dirty="0">
              <a:latin typeface="Cooper Black" panose="0208090404030B020404" pitchFamily="18" charset="0"/>
            </a:endParaRPr>
          </a:p>
        </p:txBody>
      </p:sp>
      <p:sp>
        <p:nvSpPr>
          <p:cNvPr id="2" name="Rectangle 1"/>
          <p:cNvSpPr/>
          <p:nvPr/>
        </p:nvSpPr>
        <p:spPr>
          <a:xfrm>
            <a:off x="655320" y="1213978"/>
            <a:ext cx="10725357" cy="1200329"/>
          </a:xfrm>
          <a:prstGeom prst="rect">
            <a:avLst/>
          </a:prstGeom>
        </p:spPr>
        <p:txBody>
          <a:bodyPr wrap="square">
            <a:spAutoFit/>
          </a:bodyPr>
          <a:lstStyle/>
          <a:p>
            <a:r>
              <a:rPr lang="en-US" dirty="0"/>
              <a:t>Are the operations which are non-standard for a business object. Using these actions, we can also perform the CRUD with the help of </a:t>
            </a:r>
            <a:r>
              <a:rPr lang="en-US" dirty="0" smtClean="0"/>
              <a:t>BO.</a:t>
            </a:r>
          </a:p>
          <a:p>
            <a:r>
              <a:rPr lang="en-US" dirty="0"/>
              <a:t>The BOPF framework assigns the new action to the business object node and creates an action class that implements the BOPF action interface /BOBF/IF_FRW_ACTION .</a:t>
            </a:r>
          </a:p>
        </p:txBody>
      </p:sp>
      <p:pic>
        <p:nvPicPr>
          <p:cNvPr id="3" name="Picture 2"/>
          <p:cNvPicPr>
            <a:picLocks noChangeAspect="1"/>
          </p:cNvPicPr>
          <p:nvPr/>
        </p:nvPicPr>
        <p:blipFill>
          <a:blip r:embed="rId5"/>
          <a:stretch>
            <a:fillRect/>
          </a:stretch>
        </p:blipFill>
        <p:spPr>
          <a:xfrm>
            <a:off x="774588" y="2807880"/>
            <a:ext cx="4009524" cy="1936402"/>
          </a:xfrm>
          <a:prstGeom prst="rect">
            <a:avLst/>
          </a:prstGeom>
        </p:spPr>
      </p:pic>
      <p:sp>
        <p:nvSpPr>
          <p:cNvPr id="4" name="Rectangle 3"/>
          <p:cNvSpPr/>
          <p:nvPr/>
        </p:nvSpPr>
        <p:spPr>
          <a:xfrm>
            <a:off x="708328" y="4848031"/>
            <a:ext cx="4473789" cy="369332"/>
          </a:xfrm>
          <a:prstGeom prst="rect">
            <a:avLst/>
          </a:prstGeom>
        </p:spPr>
        <p:txBody>
          <a:bodyPr wrap="none">
            <a:spAutoFit/>
          </a:bodyPr>
          <a:lstStyle/>
          <a:p>
            <a:r>
              <a:rPr lang="en-US" dirty="0" smtClean="0"/>
              <a:t>Right Click on Business Object and Add Action</a:t>
            </a:r>
            <a:endParaRPr lang="en-US" dirty="0"/>
          </a:p>
        </p:txBody>
      </p:sp>
      <p:sp>
        <p:nvSpPr>
          <p:cNvPr id="12" name="Rectangle 11"/>
          <p:cNvSpPr/>
          <p:nvPr/>
        </p:nvSpPr>
        <p:spPr>
          <a:xfrm>
            <a:off x="2059687" y="5620731"/>
            <a:ext cx="2999328" cy="646331"/>
          </a:xfrm>
          <a:prstGeom prst="rect">
            <a:avLst/>
          </a:prstGeom>
        </p:spPr>
        <p:txBody>
          <a:bodyPr wrap="square">
            <a:spAutoFit/>
          </a:bodyPr>
          <a:lstStyle/>
          <a:p>
            <a:r>
              <a:rPr lang="en-US" dirty="0" smtClean="0">
                <a:solidFill>
                  <a:srgbClr val="000000"/>
                </a:solidFill>
              </a:rPr>
              <a:t>Exercise </a:t>
            </a:r>
          </a:p>
          <a:p>
            <a:r>
              <a:rPr lang="en-US" dirty="0" smtClean="0">
                <a:solidFill>
                  <a:srgbClr val="000000"/>
                </a:solidFill>
                <a:hlinkClick r:id="rId6"/>
              </a:rPr>
              <a:t>Implementing Action Code</a:t>
            </a:r>
            <a:endParaRPr lang="en-US" dirty="0"/>
          </a:p>
        </p:txBody>
      </p:sp>
      <p:pic>
        <p:nvPicPr>
          <p:cNvPr id="5" name="Picture 4"/>
          <p:cNvPicPr>
            <a:picLocks noChangeAspect="1"/>
          </p:cNvPicPr>
          <p:nvPr/>
        </p:nvPicPr>
        <p:blipFill>
          <a:blip r:embed="rId7"/>
          <a:stretch>
            <a:fillRect/>
          </a:stretch>
        </p:blipFill>
        <p:spPr>
          <a:xfrm>
            <a:off x="7287765" y="2414307"/>
            <a:ext cx="4018572" cy="2784000"/>
          </a:xfrm>
          <a:prstGeom prst="rect">
            <a:avLst/>
          </a:prstGeom>
        </p:spPr>
      </p:pic>
      <p:sp>
        <p:nvSpPr>
          <p:cNvPr id="6" name="Chevron 5"/>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 name="Straight Connector 8"/>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757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Draft Functionality</a:t>
            </a:r>
            <a:endParaRPr lang="en-IN" sz="3600" dirty="0">
              <a:latin typeface="Cooper Black" panose="0208090404030B020404" pitchFamily="18" charset="0"/>
            </a:endParaRPr>
          </a:p>
        </p:txBody>
      </p:sp>
      <p:sp>
        <p:nvSpPr>
          <p:cNvPr id="2" name="Rectangle 1"/>
          <p:cNvSpPr/>
          <p:nvPr/>
        </p:nvSpPr>
        <p:spPr>
          <a:xfrm>
            <a:off x="655321" y="1140957"/>
            <a:ext cx="10953583" cy="2585323"/>
          </a:xfrm>
          <a:prstGeom prst="rect">
            <a:avLst/>
          </a:prstGeom>
        </p:spPr>
        <p:txBody>
          <a:bodyPr wrap="square">
            <a:spAutoFit/>
          </a:bodyPr>
          <a:lstStyle/>
          <a:p>
            <a:pPr algn="just"/>
            <a:r>
              <a:rPr lang="en-US" dirty="0">
                <a:solidFill>
                  <a:srgbClr val="202124"/>
                </a:solidFill>
              </a:rPr>
              <a:t>In SAP Fiori, drafts are used as follows: </a:t>
            </a:r>
            <a:r>
              <a:rPr lang="en-US" b="1" dirty="0">
                <a:solidFill>
                  <a:srgbClr val="202124"/>
                </a:solidFill>
              </a:rPr>
              <a:t>To keep unsaved changes if an editing activity is interrupted</a:t>
            </a:r>
            <a:r>
              <a:rPr lang="en-US" dirty="0">
                <a:solidFill>
                  <a:srgbClr val="202124"/>
                </a:solidFill>
              </a:rPr>
              <a:t>, allowing users to resume editing later. ... As a locking mechanism to prevent multiple users from editing the same object concurrently, and to make users aware when there are unsaved changes by another user</a:t>
            </a:r>
            <a:r>
              <a:rPr lang="en-US" dirty="0" smtClean="0">
                <a:solidFill>
                  <a:srgbClr val="202124"/>
                </a:solidFill>
              </a:rPr>
              <a:t>.</a:t>
            </a:r>
          </a:p>
          <a:p>
            <a:r>
              <a:rPr lang="en-US" dirty="0" smtClean="0"/>
              <a:t>Drafts </a:t>
            </a:r>
            <a:r>
              <a:rPr lang="en-US" dirty="0"/>
              <a:t>are used as follows:</a:t>
            </a:r>
          </a:p>
          <a:p>
            <a:pPr marL="742950" lvl="1" indent="-285750">
              <a:buFont typeface="Wingdings" panose="05000000000000000000" pitchFamily="2" charset="2"/>
              <a:buChar char="Ø"/>
            </a:pPr>
            <a:r>
              <a:rPr lang="en-US" dirty="0"/>
              <a:t>To keep unsaved changes if an editing activity is interrupted, allowing users to resume editing later.</a:t>
            </a:r>
          </a:p>
          <a:p>
            <a:pPr marL="742950" lvl="1" indent="-285750">
              <a:buFont typeface="Wingdings" panose="05000000000000000000" pitchFamily="2" charset="2"/>
              <a:buChar char="Ø"/>
            </a:pPr>
            <a:r>
              <a:rPr lang="en-US" dirty="0"/>
              <a:t>To prevent data loss if an app terminates unexpectedly.</a:t>
            </a:r>
          </a:p>
          <a:p>
            <a:pPr marL="742950" lvl="1" indent="-285750">
              <a:buFont typeface="Wingdings" panose="05000000000000000000" pitchFamily="2" charset="2"/>
              <a:buChar char="Ø"/>
            </a:pPr>
            <a:r>
              <a:rPr lang="en-US" dirty="0"/>
              <a:t>As a locking mechanism to prevent multiple users from editing the same object concurrently, and to make users aware when there are unsaved changes by another user.</a:t>
            </a:r>
          </a:p>
          <a:p>
            <a:pPr algn="just"/>
            <a:endParaRPr lang="en-US" dirty="0"/>
          </a:p>
        </p:txBody>
      </p:sp>
      <p:pic>
        <p:nvPicPr>
          <p:cNvPr id="4" name="Picture 3"/>
          <p:cNvPicPr>
            <a:picLocks noChangeAspect="1"/>
          </p:cNvPicPr>
          <p:nvPr/>
        </p:nvPicPr>
        <p:blipFill>
          <a:blip r:embed="rId5"/>
          <a:stretch>
            <a:fillRect/>
          </a:stretch>
        </p:blipFill>
        <p:spPr>
          <a:xfrm>
            <a:off x="4029295" y="3687482"/>
            <a:ext cx="4439999" cy="2568000"/>
          </a:xfrm>
          <a:prstGeom prst="rect">
            <a:avLst/>
          </a:prstGeom>
        </p:spPr>
      </p:pic>
      <p:cxnSp>
        <p:nvCxnSpPr>
          <p:cNvPr id="9" name="Straight Arrow Connector 8"/>
          <p:cNvCxnSpPr/>
          <p:nvPr/>
        </p:nvCxnSpPr>
        <p:spPr>
          <a:xfrm rot="10740000" flipH="1" flipV="1">
            <a:off x="3511824" y="5618922"/>
            <a:ext cx="1205948" cy="13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55321" y="5218627"/>
            <a:ext cx="2856479" cy="8481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Annotation for Draft Functionality</a:t>
            </a:r>
            <a:endParaRPr lang="en-US" dirty="0"/>
          </a:p>
        </p:txBody>
      </p:sp>
    </p:spTree>
    <p:extLst>
      <p:ext uri="{BB962C8B-B14F-4D97-AF65-F5344CB8AC3E}">
        <p14:creationId xmlns:p14="http://schemas.microsoft.com/office/powerpoint/2010/main" val="2440734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lendar Marked Images | Free Vectors, Stock Photos &amp;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121" y="1143896"/>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8</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CDS BOPF</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Define Business Object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Nodes of Business Object</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Flow of Scenario</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CDS Annotations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Building BOPF Scenario</a:t>
            </a:r>
          </a:p>
          <a:p>
            <a:pPr marL="285750" indent="-285750" algn="just">
              <a:buFont typeface="Arial" panose="020B0604020202020204" pitchFamily="34" charset="0"/>
              <a:buChar char="•"/>
            </a:pPr>
            <a:r>
              <a:rPr lang="en-US" dirty="0"/>
              <a:t>Development Flow &amp; Artifact</a:t>
            </a:r>
          </a:p>
          <a:p>
            <a:pPr marL="285750" lvl="0" indent="-285750" algn="just">
              <a:buFont typeface="Arial" panose="020B0604020202020204" pitchFamily="34" charset="0"/>
              <a:buChar char="•"/>
            </a:pPr>
            <a:r>
              <a:rPr lang="en-US" dirty="0"/>
              <a:t>Create Fiori App on BAS</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pPr lvl="0"/>
            <a:endParaRPr lang="en-US" dirty="0" smtClean="0"/>
          </a:p>
          <a:p>
            <a:pPr marL="285750" indent="-285750">
              <a:buFont typeface="Arial" panose="020B0604020202020204" pitchFamily="34" charset="0"/>
              <a:buChar char="•"/>
            </a:pPr>
            <a:r>
              <a:rPr lang="en-US" dirty="0"/>
              <a:t>Meta Data </a:t>
            </a:r>
            <a:r>
              <a:rPr lang="en-US" dirty="0" smtClean="0"/>
              <a:t>Extension</a:t>
            </a:r>
          </a:p>
          <a:p>
            <a:pPr marL="285750" lvl="0" indent="-285750">
              <a:buFont typeface="Arial" panose="020B0604020202020204" pitchFamily="34" charset="0"/>
              <a:buChar char="•"/>
            </a:pPr>
            <a:r>
              <a:rPr lang="en-US" dirty="0" smtClean="0"/>
              <a:t>Add Validation </a:t>
            </a:r>
            <a:endParaRPr lang="en-US" dirty="0"/>
          </a:p>
          <a:p>
            <a:pPr marL="285750" lvl="0" indent="-285750">
              <a:buFont typeface="Arial" panose="020B0604020202020204" pitchFamily="34" charset="0"/>
              <a:buChar char="•"/>
            </a:pPr>
            <a:r>
              <a:rPr lang="en-US" dirty="0" smtClean="0"/>
              <a:t>Add Determination</a:t>
            </a:r>
          </a:p>
          <a:p>
            <a:pPr marL="285750" lvl="0" indent="-285750">
              <a:buFont typeface="Arial" panose="020B0604020202020204" pitchFamily="34" charset="0"/>
              <a:buChar char="•"/>
            </a:pPr>
            <a:r>
              <a:rPr lang="en-US" dirty="0" smtClean="0"/>
              <a:t>Add Action</a:t>
            </a: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21</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Trainer: Anubhav Oberoy</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BOPF</a:t>
            </a:r>
            <a:endParaRPr lang="en-IN" sz="3600" dirty="0">
              <a:latin typeface="Cooper Black" panose="0208090404030B020404" pitchFamily="18" charset="0"/>
            </a:endParaRPr>
          </a:p>
        </p:txBody>
      </p:sp>
      <p:pic>
        <p:nvPicPr>
          <p:cNvPr id="9" name="Picture Placeholder 4"/>
          <p:cNvPicPr>
            <a:picLocks noChangeAspect="1"/>
          </p:cNvPicPr>
          <p:nvPr/>
        </p:nvPicPr>
        <p:blipFill>
          <a:blip r:embed="rId5">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12" name="Rectangle 11"/>
          <p:cNvSpPr/>
          <p:nvPr/>
        </p:nvSpPr>
        <p:spPr>
          <a:xfrm>
            <a:off x="615549" y="3762187"/>
            <a:ext cx="11050189" cy="1754326"/>
          </a:xfrm>
          <a:prstGeom prst="rect">
            <a:avLst/>
          </a:prstGeom>
        </p:spPr>
        <p:txBody>
          <a:bodyPr wrap="square">
            <a:spAutoFit/>
          </a:bodyPr>
          <a:lstStyle/>
          <a:p>
            <a:pPr algn="just"/>
            <a:r>
              <a:rPr lang="en-US" dirty="0"/>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156904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a:extLst>
              <a:ext uri="{FF2B5EF4-FFF2-40B4-BE49-F238E27FC236}">
                <a16:creationId xmlns:a16="http://schemas.microsoft.com/office/drawing/2014/main" xmlns="" id="{5C783628-D0DC-4CAF-9260-A0F467A45D0C}"/>
              </a:ext>
            </a:extLst>
          </p:cNvPr>
          <p:cNvSpPr/>
          <p:nvPr/>
        </p:nvSpPr>
        <p:spPr>
          <a:xfrm>
            <a:off x="692727" y="1124744"/>
            <a:ext cx="8460509" cy="4801314"/>
          </a:xfrm>
          <a:prstGeom prst="rect">
            <a:avLst/>
          </a:prstGeom>
        </p:spPr>
        <p:txBody>
          <a:bodyPr wrap="square">
            <a:spAutoFit/>
          </a:bodyPr>
          <a:lstStyle/>
          <a:p>
            <a:pPr algn="just"/>
            <a:r>
              <a:rPr lang="en-US" sz="1800" dirty="0">
                <a:latin typeface="SAPBook"/>
              </a:rPr>
              <a:t>The </a:t>
            </a:r>
            <a:r>
              <a:rPr lang="en-US" sz="1800" b="1" dirty="0">
                <a:latin typeface="SAPBook"/>
              </a:rPr>
              <a:t>business objects </a:t>
            </a:r>
            <a:r>
              <a:rPr lang="en-US" sz="1800" dirty="0">
                <a:latin typeface="SAPBook"/>
              </a:rPr>
              <a:t>are the basic units of the BOPF-based programming model. Business applications or processes operate on certain business objects. </a:t>
            </a:r>
          </a:p>
          <a:p>
            <a:pPr algn="just"/>
            <a:endParaRPr lang="en-US" sz="1800" dirty="0">
              <a:latin typeface="SAPBook"/>
            </a:endParaRPr>
          </a:p>
          <a:p>
            <a:pPr algn="just"/>
            <a:r>
              <a:rPr lang="en-US" sz="1800" dirty="0">
                <a:latin typeface="SAPBook"/>
              </a:rPr>
              <a:t>A business object is represented as a hierarchical tree of nodes. A single node includes a set of semantically related business object data and the corresponding business logic. </a:t>
            </a:r>
          </a:p>
          <a:p>
            <a:pPr algn="just"/>
            <a:endParaRPr lang="en-US" sz="1800" dirty="0">
              <a:latin typeface="SAPBook"/>
            </a:endParaRPr>
          </a:p>
          <a:p>
            <a:pPr algn="just"/>
            <a:r>
              <a:rPr lang="en-US" sz="1800" dirty="0">
                <a:latin typeface="SAPBook"/>
              </a:rPr>
              <a:t>On the technical level, each node is implemented with a regular Dictionary table, where each node instance corresponds to a single table entry (table rows). </a:t>
            </a:r>
          </a:p>
          <a:p>
            <a:pPr algn="just"/>
            <a:endParaRPr lang="en-US" sz="1800" dirty="0">
              <a:latin typeface="SAPBook"/>
            </a:endParaRPr>
          </a:p>
          <a:p>
            <a:pPr algn="just"/>
            <a:r>
              <a:rPr lang="en-US" sz="1800" dirty="0">
                <a:latin typeface="SAPBook"/>
              </a:rPr>
              <a:t>Nodes, attributes, and alternative keys set up the </a:t>
            </a:r>
            <a:r>
              <a:rPr lang="en-US" sz="1800" b="1" dirty="0">
                <a:latin typeface="SAPBook"/>
              </a:rPr>
              <a:t>data part</a:t>
            </a:r>
            <a:r>
              <a:rPr lang="en-US" sz="1800" dirty="0">
                <a:latin typeface="SAPBook"/>
              </a:rPr>
              <a:t> of a business object. Again from a technical viewpoint, attributes form the columns of the table. A node serves as an anchor point for connecting the business logic of the business object.</a:t>
            </a:r>
          </a:p>
          <a:p>
            <a:pPr algn="just"/>
            <a:endParaRPr lang="en-US" sz="1800" dirty="0">
              <a:latin typeface="SAPBook"/>
            </a:endParaRPr>
          </a:p>
          <a:p>
            <a:pPr algn="just"/>
            <a:r>
              <a:rPr lang="en-US" sz="1800" dirty="0">
                <a:latin typeface="SAPBook"/>
              </a:rPr>
              <a:t>For each node, several types of entities can be defined to form the specific </a:t>
            </a:r>
            <a:r>
              <a:rPr lang="en-US" sz="1800" b="1" dirty="0">
                <a:latin typeface="SAPBook"/>
              </a:rPr>
              <a:t>business logic part</a:t>
            </a:r>
            <a:r>
              <a:rPr lang="en-US" sz="1800" dirty="0">
                <a:latin typeface="SAPBook"/>
              </a:rPr>
              <a:t> of a business object.</a:t>
            </a:r>
            <a:endParaRPr lang="en-US" sz="1800" b="0" i="0" dirty="0">
              <a:effectLst/>
              <a:latin typeface="SAPBook"/>
            </a:endParaRPr>
          </a:p>
        </p:txBody>
      </p:sp>
      <p:pic>
        <p:nvPicPr>
          <p:cNvPr id="16" name="Picture 15"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86" r="12488" b="22787"/>
          <a:stretch/>
        </p:blipFill>
        <p:spPr bwMode="auto">
          <a:xfrm>
            <a:off x="9213271" y="1213697"/>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Node of Business Object</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a:extLst>
              <a:ext uri="{FF2B5EF4-FFF2-40B4-BE49-F238E27FC236}">
                <a16:creationId xmlns:a16="http://schemas.microsoft.com/office/drawing/2014/main" xmlns="" id="{5C783628-D0DC-4CAF-9260-A0F467A45D0C}"/>
              </a:ext>
            </a:extLst>
          </p:cNvPr>
          <p:cNvSpPr/>
          <p:nvPr/>
        </p:nvSpPr>
        <p:spPr>
          <a:xfrm>
            <a:off x="735143" y="1208941"/>
            <a:ext cx="9912541" cy="4524315"/>
          </a:xfrm>
          <a:prstGeom prst="rect">
            <a:avLst/>
          </a:prstGeom>
        </p:spPr>
        <p:txBody>
          <a:bodyPr wrap="square">
            <a:spAutoFit/>
          </a:bodyPr>
          <a:lstStyle/>
          <a:p>
            <a:pPr fontAlgn="ctr"/>
            <a:r>
              <a:rPr lang="en-US" sz="1800" dirty="0"/>
              <a:t>Node </a:t>
            </a:r>
            <a:r>
              <a:rPr lang="en-US" sz="1800" dirty="0" smtClean="0"/>
              <a:t>Entity  ...</a:t>
            </a:r>
            <a:r>
              <a:rPr lang="en-US" sz="1800" dirty="0"/>
              <a:t>is used...</a:t>
            </a:r>
          </a:p>
          <a:p>
            <a:pPr marL="285750" indent="-285750" fontAlgn="t">
              <a:buFont typeface="Arial" panose="020B0604020202020204" pitchFamily="34" charset="0"/>
              <a:buChar char="•"/>
            </a:pPr>
            <a:r>
              <a:rPr lang="en-US" sz="1800" dirty="0"/>
              <a:t>Action</a:t>
            </a:r>
          </a:p>
          <a:p>
            <a:pPr fontAlgn="t"/>
            <a:r>
              <a:rPr lang="en-US" sz="1800" dirty="0"/>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t>Determination</a:t>
            </a:r>
          </a:p>
          <a:p>
            <a:pPr fontAlgn="t"/>
            <a:r>
              <a:rPr lang="en-US" sz="1800" dirty="0"/>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t>Validation</a:t>
            </a:r>
          </a:p>
          <a:p>
            <a:pPr fontAlgn="t"/>
            <a:r>
              <a:rPr lang="en-US" sz="1800" dirty="0"/>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t>Query</a:t>
            </a:r>
          </a:p>
          <a:p>
            <a:pPr fontAlgn="t"/>
            <a:r>
              <a:rPr lang="en-US" sz="1800" dirty="0"/>
              <a:t>... to search for business object instances that meet certain search criteria.</a:t>
            </a:r>
          </a:p>
          <a:p>
            <a:pPr marL="285750" indent="-285750" fontAlgn="t">
              <a:buFont typeface="Arial" panose="020B0604020202020204" pitchFamily="34" charset="0"/>
              <a:buChar char="•"/>
            </a:pPr>
            <a:r>
              <a:rPr lang="en-US" sz="1800" dirty="0"/>
              <a:t>Authorization </a:t>
            </a:r>
            <a:r>
              <a:rPr lang="en-US" sz="1800" dirty="0" smtClean="0"/>
              <a:t>Check</a:t>
            </a:r>
            <a:endParaRPr lang="en-US" sz="1800" dirty="0"/>
          </a:p>
          <a:p>
            <a:pPr fontAlgn="t"/>
            <a:r>
              <a:rPr lang="en-US" sz="1800" dirty="0"/>
              <a:t>... to provide an authorization concept for BO nodes (for their data and for the operations on their data</a:t>
            </a:r>
            <a:r>
              <a:rPr lang="en-US" sz="1800" dirty="0" smtClean="0"/>
              <a:t>).</a:t>
            </a:r>
            <a:endParaRPr lang="en-US" sz="1800" dirty="0"/>
          </a:p>
          <a:p>
            <a:pPr marL="285750" indent="-285750" fontAlgn="t">
              <a:buFont typeface="Arial" panose="020B0604020202020204" pitchFamily="34" charset="0"/>
              <a:buChar char="•"/>
            </a:pPr>
            <a:r>
              <a:rPr lang="en-US" sz="1800" dirty="0"/>
              <a:t>Association</a:t>
            </a:r>
          </a:p>
          <a:p>
            <a:pPr fontAlgn="t"/>
            <a:r>
              <a:rPr lang="en-US" sz="1800" dirty="0"/>
              <a:t>... to connect business object instances that are located on different nodes.</a:t>
            </a: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Flow of BOPF Scenario</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16"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5" name="Rectangle 24">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Rectangle 25">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Rectangle 26">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Rectangle 27">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Rectangle 28">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ZOFT_MEALS</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0" name="Rectangle 29">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1" name="Rectangle 30">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32">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Metadata Extension </a:t>
            </a:r>
            <a:r>
              <a:rPr lang="en-IN" sz="1600" dirty="0">
                <a:ea typeface="Open Sans" panose="020B0606030504020204" pitchFamily="34" charset="0"/>
                <a:cs typeface="Segoe UI" panose="020B0502040204020203" pitchFamily="34" charset="0"/>
              </a:rPr>
              <a:t>CDS View</a:t>
            </a:r>
            <a:r>
              <a:rPr lang="en-IN" sz="1400" dirty="0">
                <a:latin typeface="Segoe UI" panose="020B0502040204020203" pitchFamily="34" charset="0"/>
                <a:ea typeface="Open Sans" panose="020B0606030504020204" pitchFamily="34" charset="0"/>
                <a:cs typeface="Segoe UI" panose="020B0502040204020203" pitchFamily="34" charset="0"/>
              </a:rPr>
              <a:t>. </a:t>
            </a:r>
          </a:p>
        </p:txBody>
      </p:sp>
      <p:sp>
        <p:nvSpPr>
          <p:cNvPr id="34" name="Rectangle 33">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Consumption </a:t>
            </a:r>
            <a:r>
              <a:rPr lang="en-IN" sz="1600" dirty="0">
                <a:ea typeface="Open Sans" panose="020B0606030504020204" pitchFamily="34" charset="0"/>
                <a:cs typeface="Segoe UI" panose="020B0502040204020203" pitchFamily="34" charset="0"/>
              </a:rPr>
              <a:t>CDS View. </a:t>
            </a:r>
          </a:p>
        </p:txBody>
      </p:sp>
      <p:sp>
        <p:nvSpPr>
          <p:cNvPr id="35" name="Rectangle 34">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Table – ZOFT_MEALS</a:t>
            </a:r>
            <a:r>
              <a:rPr lang="en-IN" sz="1400" dirty="0" smtClean="0">
                <a:latin typeface="Segoe UI" panose="020B0502040204020203" pitchFamily="34" charset="0"/>
                <a:ea typeface="Open Sans" panose="020B0606030504020204" pitchFamily="34" charset="0"/>
                <a:cs typeface="Segoe UI" panose="020B0502040204020203" pitchFamily="34" charset="0"/>
              </a:rPr>
              <a:t>.</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6" name="Rectangle 35">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ea typeface="Open Sans" panose="020B0606030504020204" pitchFamily="34" charset="0"/>
                <a:cs typeface="Segoe UI" panose="020B0502040204020203" pitchFamily="34" charset="0"/>
              </a:rPr>
              <a:t>Draft Table - ZOFT_JUL_MEAL.</a:t>
            </a:r>
            <a:r>
              <a:rPr lang="en-IN" sz="1400" dirty="0" smtClean="0">
                <a:latin typeface="Segoe UI" panose="020B0502040204020203" pitchFamily="34" charset="0"/>
                <a:ea typeface="Open Sans" panose="020B0606030504020204" pitchFamily="34" charset="0"/>
                <a:cs typeface="Segoe UI" panose="020B0502040204020203" pitchFamily="34" charset="0"/>
              </a:rPr>
              <a:t> </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
        <p:nvSpPr>
          <p:cNvPr id="37" name="Rectangle 36">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Annotations</a:t>
            </a:r>
            <a:endParaRPr lang="en-IN" sz="3600" dirty="0">
              <a:latin typeface="Cooper Black" panose="0208090404030B020404" pitchFamily="18" charset="0"/>
            </a:endParaRPr>
          </a:p>
        </p:txBody>
      </p:sp>
      <p:pic>
        <p:nvPicPr>
          <p:cNvPr id="47" name="Picture 46"/>
          <p:cNvPicPr>
            <a:picLocks noChangeAspect="1"/>
          </p:cNvPicPr>
          <p:nvPr/>
        </p:nvPicPr>
        <p:blipFill rotWithShape="1">
          <a:blip r:embed="rId5"/>
          <a:srcRect b="11434"/>
          <a:stretch/>
        </p:blipFill>
        <p:spPr>
          <a:xfrm>
            <a:off x="3728399" y="1282058"/>
            <a:ext cx="5257143" cy="5238012"/>
          </a:xfrm>
          <a:prstGeom prst="rect">
            <a:avLst/>
          </a:prstGeom>
        </p:spPr>
      </p:pic>
      <p:sp>
        <p:nvSpPr>
          <p:cNvPr id="48" name="Rounded Rectangle 47"/>
          <p:cNvSpPr/>
          <p:nvPr/>
        </p:nvSpPr>
        <p:spPr bwMode="gray">
          <a:xfrm>
            <a:off x="412533"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49" name="Group 48"/>
          <p:cNvGrpSpPr/>
          <p:nvPr/>
        </p:nvGrpSpPr>
        <p:grpSpPr>
          <a:xfrm>
            <a:off x="3661040" y="1945826"/>
            <a:ext cx="2974942" cy="129386"/>
            <a:chOff x="4382180" y="3061155"/>
            <a:chExt cx="2976319" cy="129446"/>
          </a:xfrm>
        </p:grpSpPr>
        <p:sp>
          <p:nvSpPr>
            <p:cNvPr id="50" name="Pie 49"/>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1" name="Straight Connector 50"/>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bwMode="gray">
          <a:xfrm>
            <a:off x="425785" y="228533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1"/>
                </a:solidFill>
                <a:ea typeface="Arial Unicode MS" pitchFamily="34" charset="-128"/>
                <a:cs typeface="Arial Unicode MS" pitchFamily="34" charset="-128"/>
              </a:rPr>
              <a:t>VDM Annotation</a:t>
            </a:r>
            <a:endParaRPr lang="en-GB" sz="1400" kern="0" dirty="0">
              <a:solidFill>
                <a:schemeClr val="accent1"/>
              </a:solidFill>
              <a:ea typeface="Arial Unicode MS" pitchFamily="34" charset="-128"/>
              <a:cs typeface="Arial Unicode MS" pitchFamily="34" charset="-128"/>
            </a:endParaRPr>
          </a:p>
        </p:txBody>
      </p:sp>
      <p:grpSp>
        <p:nvGrpSpPr>
          <p:cNvPr id="53" name="Group 52"/>
          <p:cNvGrpSpPr/>
          <p:nvPr/>
        </p:nvGrpSpPr>
        <p:grpSpPr>
          <a:xfrm>
            <a:off x="3674292" y="2247601"/>
            <a:ext cx="2075137" cy="129383"/>
            <a:chOff x="4382180" y="3061155"/>
            <a:chExt cx="2076092" cy="129443"/>
          </a:xfrm>
        </p:grpSpPr>
        <p:sp>
          <p:nvSpPr>
            <p:cNvPr id="54" name="Pie 53"/>
            <p:cNvSpPr/>
            <p:nvPr/>
          </p:nvSpPr>
          <p:spPr bwMode="gray">
            <a:xfrm>
              <a:off x="4382180" y="3061155"/>
              <a:ext cx="119291" cy="129443"/>
            </a:xfrm>
            <a:prstGeom prst="pie">
              <a:avLst>
                <a:gd name="adj1" fmla="val 5399995"/>
                <a:gd name="adj2" fmla="val 16200000"/>
              </a:avLst>
            </a:prstGeom>
            <a:solidFill>
              <a:schemeClr val="accent1"/>
            </a:solidFill>
            <a:ln w="6350" algn="ctr">
              <a:solidFill>
                <a:schemeClr val="bg2">
                  <a:lumMod val="50000"/>
                </a:schemeClr>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5" name="Straight Connector 54"/>
            <p:cNvCxnSpPr>
              <a:stCxn id="54" idx="1"/>
            </p:cNvCxnSpPr>
            <p:nvPr/>
          </p:nvCxnSpPr>
          <p:spPr>
            <a:xfrm>
              <a:off x="4441810" y="3190598"/>
              <a:ext cx="2016462"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6" name="Elbow Connector 55"/>
          <p:cNvCxnSpPr>
            <a:stCxn id="48" idx="3"/>
            <a:endCxn id="50" idx="2"/>
          </p:cNvCxnSpPr>
          <p:nvPr/>
        </p:nvCxnSpPr>
        <p:spPr>
          <a:xfrm>
            <a:off x="2917851"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2" idx="3"/>
            <a:endCxn id="54" idx="2"/>
          </p:cNvCxnSpPr>
          <p:nvPr/>
        </p:nvCxnSpPr>
        <p:spPr>
          <a:xfrm flipV="1">
            <a:off x="2931103" y="231229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bwMode="gray">
          <a:xfrm>
            <a:off x="458917" y="2994328"/>
            <a:ext cx="2505319" cy="323502"/>
          </a:xfrm>
          <a:prstGeom prst="roundRect">
            <a:avLst>
              <a:gd name="adj" fmla="val 50000"/>
            </a:avLst>
          </a:prstGeom>
          <a:noFill/>
          <a:ln w="9525" algn="ctr">
            <a:solidFill>
              <a:srgbClr val="92D05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rgbClr val="92D050"/>
                </a:solidFill>
                <a:ea typeface="Arial Unicode MS" pitchFamily="34" charset="-128"/>
                <a:cs typeface="Arial Unicode MS" pitchFamily="34" charset="-128"/>
              </a:rPr>
              <a:t>Transaction enabled</a:t>
            </a:r>
            <a:endParaRPr lang="en-GB" sz="1400" kern="0" dirty="0">
              <a:solidFill>
                <a:srgbClr val="92D050"/>
              </a:solidFill>
              <a:ea typeface="Arial Unicode MS" pitchFamily="34" charset="-128"/>
              <a:cs typeface="Arial Unicode MS" pitchFamily="34" charset="-128"/>
            </a:endParaRPr>
          </a:p>
        </p:txBody>
      </p:sp>
      <p:grpSp>
        <p:nvGrpSpPr>
          <p:cNvPr id="59" name="Group 58"/>
          <p:cNvGrpSpPr/>
          <p:nvPr/>
        </p:nvGrpSpPr>
        <p:grpSpPr>
          <a:xfrm>
            <a:off x="3720676" y="3075862"/>
            <a:ext cx="2075137" cy="129383"/>
            <a:chOff x="4382180" y="3061155"/>
            <a:chExt cx="2076092" cy="129443"/>
          </a:xfrm>
        </p:grpSpPr>
        <p:sp>
          <p:nvSpPr>
            <p:cNvPr id="60" name="Pie 59"/>
            <p:cNvSpPr/>
            <p:nvPr/>
          </p:nvSpPr>
          <p:spPr bwMode="gray">
            <a:xfrm>
              <a:off x="4382180" y="3061155"/>
              <a:ext cx="119291" cy="129443"/>
            </a:xfrm>
            <a:prstGeom prst="pie">
              <a:avLst>
                <a:gd name="adj1" fmla="val 5399995"/>
                <a:gd name="adj2" fmla="val 16200000"/>
              </a:avLst>
            </a:prstGeom>
            <a:solidFill>
              <a:srgbClr val="92D050"/>
            </a:solidFill>
            <a:ln w="6350" algn="ctr">
              <a:solidFill>
                <a:srgbClr val="92D05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1" name="Straight Connector 60"/>
            <p:cNvCxnSpPr>
              <a:stCxn id="60" idx="1"/>
            </p:cNvCxnSpPr>
            <p:nvPr/>
          </p:nvCxnSpPr>
          <p:spPr>
            <a:xfrm>
              <a:off x="4441810" y="3190598"/>
              <a:ext cx="2016462" cy="0"/>
            </a:xfrm>
            <a:prstGeom prst="line">
              <a:avLst/>
            </a:prstGeom>
            <a:ln w="635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flipV="1">
            <a:off x="2950983" y="3140404"/>
            <a:ext cx="743188" cy="9305"/>
          </a:xfrm>
          <a:prstGeom prst="line">
            <a:avLst/>
          </a:prstGeom>
          <a:ln w="635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gray">
          <a:xfrm>
            <a:off x="439041" y="3703316"/>
            <a:ext cx="2505319" cy="323502"/>
          </a:xfrm>
          <a:prstGeom prst="roundRect">
            <a:avLst>
              <a:gd name="adj" fmla="val 50000"/>
            </a:avLst>
          </a:prstGeom>
          <a:noFill/>
          <a:ln w="9525" algn="ctr">
            <a:solidFill>
              <a:srgbClr val="7030A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rgbClr val="7030A0"/>
                </a:solidFill>
                <a:ea typeface="Arial Unicode MS" pitchFamily="34" charset="-128"/>
                <a:cs typeface="Arial Unicode MS" pitchFamily="34" charset="-128"/>
              </a:rPr>
              <a:t>Draft enabled</a:t>
            </a:r>
            <a:endParaRPr lang="en-GB" sz="1400" kern="0" dirty="0">
              <a:solidFill>
                <a:srgbClr val="7030A0"/>
              </a:solidFill>
              <a:ea typeface="Arial Unicode MS" pitchFamily="34" charset="-128"/>
              <a:cs typeface="Arial Unicode MS" pitchFamily="34" charset="-128"/>
            </a:endParaRPr>
          </a:p>
        </p:txBody>
      </p:sp>
      <p:grpSp>
        <p:nvGrpSpPr>
          <p:cNvPr id="64" name="Group 63"/>
          <p:cNvGrpSpPr/>
          <p:nvPr/>
        </p:nvGrpSpPr>
        <p:grpSpPr>
          <a:xfrm>
            <a:off x="3714052" y="3798102"/>
            <a:ext cx="2075137" cy="129383"/>
            <a:chOff x="4382180" y="3061155"/>
            <a:chExt cx="2076092" cy="129443"/>
          </a:xfrm>
          <a:solidFill>
            <a:srgbClr val="7030A0"/>
          </a:solidFill>
        </p:grpSpPr>
        <p:sp>
          <p:nvSpPr>
            <p:cNvPr id="65" name="Pie 64"/>
            <p:cNvSpPr/>
            <p:nvPr/>
          </p:nvSpPr>
          <p:spPr bwMode="gray">
            <a:xfrm>
              <a:off x="4382180" y="3061155"/>
              <a:ext cx="119291" cy="129443"/>
            </a:xfrm>
            <a:prstGeom prst="pie">
              <a:avLst>
                <a:gd name="adj1" fmla="val 5399995"/>
                <a:gd name="adj2" fmla="val 16200000"/>
              </a:avLst>
            </a:prstGeom>
            <a:grpFill/>
            <a:ln w="6350" algn="ctr">
              <a:solidFill>
                <a:srgbClr val="7030A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66" name="Straight Connector 65"/>
            <p:cNvCxnSpPr>
              <a:stCxn id="65" idx="1"/>
            </p:cNvCxnSpPr>
            <p:nvPr/>
          </p:nvCxnSpPr>
          <p:spPr>
            <a:xfrm>
              <a:off x="4441810" y="3190598"/>
              <a:ext cx="2016462" cy="0"/>
            </a:xfrm>
            <a:prstGeom prst="line">
              <a:avLst/>
            </a:prstGeom>
            <a:grpFill/>
            <a:ln w="63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p:nvPr/>
        </p:nvCxnSpPr>
        <p:spPr>
          <a:xfrm flipV="1">
            <a:off x="2944359" y="3862644"/>
            <a:ext cx="743188" cy="9305"/>
          </a:xfrm>
          <a:prstGeom prst="line">
            <a:avLst/>
          </a:prstGeom>
          <a:ln w="63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gray">
          <a:xfrm>
            <a:off x="7316932" y="2245582"/>
            <a:ext cx="2505319" cy="323502"/>
          </a:xfrm>
          <a:prstGeom prst="roundRect">
            <a:avLst>
              <a:gd name="adj" fmla="val 50000"/>
            </a:avLst>
          </a:prstGeom>
          <a:noFill/>
          <a:ln w="9525" algn="ctr">
            <a:solidFill>
              <a:schemeClr val="accent6"/>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accent6"/>
                </a:solidFill>
                <a:ea typeface="Arial Unicode MS" pitchFamily="34" charset="-128"/>
                <a:cs typeface="Arial Unicode MS" pitchFamily="34" charset="-128"/>
              </a:rPr>
              <a:t>OData Exposure</a:t>
            </a:r>
            <a:endParaRPr lang="en-GB" sz="1400" kern="0" dirty="0">
              <a:solidFill>
                <a:schemeClr val="accent6"/>
              </a:solidFill>
              <a:ea typeface="Arial Unicode MS" pitchFamily="34" charset="-128"/>
              <a:cs typeface="Arial Unicode MS" pitchFamily="34" charset="-128"/>
            </a:endParaRPr>
          </a:p>
        </p:txBody>
      </p:sp>
      <p:grpSp>
        <p:nvGrpSpPr>
          <p:cNvPr id="69" name="Group 68"/>
          <p:cNvGrpSpPr/>
          <p:nvPr/>
        </p:nvGrpSpPr>
        <p:grpSpPr>
          <a:xfrm rot="10500000">
            <a:off x="4549020" y="2446384"/>
            <a:ext cx="2075058" cy="129383"/>
            <a:chOff x="4382180" y="3061155"/>
            <a:chExt cx="2076013" cy="129443"/>
          </a:xfrm>
        </p:grpSpPr>
        <p:sp>
          <p:nvSpPr>
            <p:cNvPr id="70" name="Pie 69"/>
            <p:cNvSpPr/>
            <p:nvPr/>
          </p:nvSpPr>
          <p:spPr bwMode="gray">
            <a:xfrm rot="10800000">
              <a:off x="4382180" y="3061155"/>
              <a:ext cx="119290" cy="129443"/>
            </a:xfrm>
            <a:prstGeom prst="pie">
              <a:avLst>
                <a:gd name="adj1" fmla="val 5399995"/>
                <a:gd name="adj2" fmla="val 16200000"/>
              </a:avLst>
            </a:prstGeom>
            <a:solidFill>
              <a:schemeClr val="accent6"/>
            </a:solidFill>
            <a:ln w="6350" algn="ctr">
              <a:solidFill>
                <a:schemeClr val="accent6"/>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71" name="Straight Connector 70"/>
            <p:cNvCxnSpPr>
              <a:stCxn id="70" idx="1"/>
            </p:cNvCxnSpPr>
            <p:nvPr/>
          </p:nvCxnSpPr>
          <p:spPr>
            <a:xfrm rot="10800000" flipH="1" flipV="1">
              <a:off x="4441824" y="3061155"/>
              <a:ext cx="2016369" cy="129358"/>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10800000" flipV="1">
            <a:off x="6556747" y="2415417"/>
            <a:ext cx="743188" cy="9305"/>
          </a:xfrm>
          <a:prstGeom prst="line">
            <a:avLst/>
          </a:prstGeom>
          <a:ln w="63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12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63"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BOPF Scenario</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2" descr="Top 10 Colleague illustrations - Free &amp; Premium vectors &amp;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236" y="12675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9621" y="1211388"/>
            <a:ext cx="2339102" cy="646331"/>
          </a:xfrm>
          <a:prstGeom prst="rect">
            <a:avLst/>
          </a:prstGeom>
        </p:spPr>
        <p:txBody>
          <a:bodyPr wrap="none">
            <a:spAutoFit/>
          </a:bodyPr>
          <a:lstStyle/>
          <a:p>
            <a:r>
              <a:rPr lang="en-US" dirty="0" smtClean="0">
                <a:latin typeface="SAPBook"/>
              </a:rPr>
              <a:t>Exercise</a:t>
            </a:r>
          </a:p>
          <a:p>
            <a:r>
              <a:rPr lang="en-US" dirty="0" smtClean="0">
                <a:latin typeface="SAPBook"/>
                <a:hlinkClick r:id="rId6"/>
              </a:rPr>
              <a:t>CDS BOPF Scenario</a:t>
            </a:r>
            <a:endParaRPr lang="en-US"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endParaRPr lang="en-IN" sz="3600" dirty="0">
              <a:latin typeface="Cooper Black" panose="0208090404030B020404" pitchFamily="18" charset="0"/>
            </a:endParaRPr>
          </a:p>
        </p:txBody>
      </p:sp>
      <p:sp>
        <p:nvSpPr>
          <p:cNvPr id="67" name="TextBox 66">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grpSp>
        <p:nvGrpSpPr>
          <p:cNvPr id="68" name="Group 67"/>
          <p:cNvGrpSpPr/>
          <p:nvPr/>
        </p:nvGrpSpPr>
        <p:grpSpPr>
          <a:xfrm>
            <a:off x="1621000" y="3255639"/>
            <a:ext cx="4785916" cy="2188501"/>
            <a:chOff x="1325635" y="3136793"/>
            <a:chExt cx="4788132" cy="2189515"/>
          </a:xfrm>
        </p:grpSpPr>
        <p:sp>
          <p:nvSpPr>
            <p:cNvPr id="69" name="Rectangle 6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70" name="Group 69"/>
            <p:cNvGrpSpPr/>
            <p:nvPr/>
          </p:nvGrpSpPr>
          <p:grpSpPr>
            <a:xfrm>
              <a:off x="4244733" y="3723097"/>
              <a:ext cx="1512525" cy="775210"/>
              <a:chOff x="1832306" y="2686411"/>
              <a:chExt cx="1649746" cy="871605"/>
            </a:xfrm>
            <a:solidFill>
              <a:srgbClr val="7030A0"/>
            </a:solidFill>
          </p:grpSpPr>
          <p:sp>
            <p:nvSpPr>
              <p:cNvPr id="72" name="Rounded Rectangle 7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73" name="Rounded Rectangle 7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74" name="Rounded Rectangle 7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71" name="Straight Connector 7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4627471" y="5498981"/>
            <a:ext cx="1334377" cy="875180"/>
            <a:chOff x="3270480" y="5441054"/>
            <a:chExt cx="1404970" cy="875586"/>
          </a:xfrm>
        </p:grpSpPr>
        <p:sp>
          <p:nvSpPr>
            <p:cNvPr id="76" name="Can 7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77" name="Can 7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78" name="Can 7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79" name="Group 78"/>
          <p:cNvGrpSpPr/>
          <p:nvPr/>
        </p:nvGrpSpPr>
        <p:grpSpPr>
          <a:xfrm>
            <a:off x="1876327" y="3841671"/>
            <a:ext cx="2666427" cy="774853"/>
            <a:chOff x="1518980" y="3619431"/>
            <a:chExt cx="2667661" cy="775211"/>
          </a:xfrm>
        </p:grpSpPr>
        <p:grpSp>
          <p:nvGrpSpPr>
            <p:cNvPr id="80" name="Group 79"/>
            <p:cNvGrpSpPr/>
            <p:nvPr/>
          </p:nvGrpSpPr>
          <p:grpSpPr>
            <a:xfrm>
              <a:off x="1518980" y="3619431"/>
              <a:ext cx="1512524" cy="775211"/>
              <a:chOff x="1832306" y="2686410"/>
              <a:chExt cx="1649745" cy="871606"/>
            </a:xfrm>
          </p:grpSpPr>
          <p:sp>
            <p:nvSpPr>
              <p:cNvPr id="83" name="Rounded Rectangle 8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84" name="Rounded Rectangle 8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85" name="Rounded Rectangle 8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81" name="Straight Connector 8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86" name="Group 85"/>
          <p:cNvGrpSpPr/>
          <p:nvPr/>
        </p:nvGrpSpPr>
        <p:grpSpPr>
          <a:xfrm>
            <a:off x="4633938" y="2523307"/>
            <a:ext cx="1610258" cy="1318366"/>
            <a:chOff x="4292734" y="2300455"/>
            <a:chExt cx="1611004" cy="1318976"/>
          </a:xfrm>
        </p:grpSpPr>
        <p:sp>
          <p:nvSpPr>
            <p:cNvPr id="87" name="Rounded Rectangle 8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88" name="Straight Arrow Connector 8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90" name="Group 89"/>
          <p:cNvGrpSpPr/>
          <p:nvPr/>
        </p:nvGrpSpPr>
        <p:grpSpPr>
          <a:xfrm>
            <a:off x="6058881" y="2970290"/>
            <a:ext cx="3848740" cy="3397319"/>
            <a:chOff x="5703469" y="2747645"/>
            <a:chExt cx="3850522" cy="3398892"/>
          </a:xfrm>
        </p:grpSpPr>
        <p:cxnSp>
          <p:nvCxnSpPr>
            <p:cNvPr id="91" name="Straight Connector 9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95" name="Group 94"/>
            <p:cNvGrpSpPr/>
            <p:nvPr/>
          </p:nvGrpSpPr>
          <p:grpSpPr>
            <a:xfrm>
              <a:off x="7077751" y="2747645"/>
              <a:ext cx="1207922" cy="583010"/>
              <a:chOff x="7672481" y="2732777"/>
              <a:chExt cx="1207922" cy="583010"/>
            </a:xfrm>
          </p:grpSpPr>
          <p:sp>
            <p:nvSpPr>
              <p:cNvPr id="101" name="Rounded Rectangle 10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102" name="Rounded Rectangle 101"/>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103" name="Rounded Rectangle 102"/>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96" name="Group 95"/>
            <p:cNvGrpSpPr/>
            <p:nvPr/>
          </p:nvGrpSpPr>
          <p:grpSpPr>
            <a:xfrm>
              <a:off x="7127284" y="5270951"/>
              <a:ext cx="1108856" cy="875586"/>
              <a:chOff x="7511210" y="5375027"/>
              <a:chExt cx="1108856" cy="875586"/>
            </a:xfrm>
          </p:grpSpPr>
          <p:sp>
            <p:nvSpPr>
              <p:cNvPr id="98" name="Can 9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99" name="Can 9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100" name="Can 9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97" name="Oval 9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104" name="Group 103"/>
          <p:cNvGrpSpPr/>
          <p:nvPr/>
        </p:nvGrpSpPr>
        <p:grpSpPr>
          <a:xfrm>
            <a:off x="2057327" y="1296548"/>
            <a:ext cx="3240346" cy="1241364"/>
            <a:chOff x="1840505" y="1297908"/>
            <a:chExt cx="3241846" cy="1241938"/>
          </a:xfrm>
        </p:grpSpPr>
        <p:cxnSp>
          <p:nvCxnSpPr>
            <p:cNvPr id="105" name="Elbow Connector 104"/>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1840505" y="1297908"/>
              <a:ext cx="2277333" cy="1008000"/>
              <a:chOff x="6779445" y="439928"/>
              <a:chExt cx="2277333" cy="1120090"/>
            </a:xfrm>
          </p:grpSpPr>
          <p:pic>
            <p:nvPicPr>
              <p:cNvPr id="108" name="Picture 107"/>
              <p:cNvPicPr>
                <a:picLocks noChangeAspect="1"/>
              </p:cNvPicPr>
              <p:nvPr/>
            </p:nvPicPr>
            <p:blipFill>
              <a:blip r:embed="rId5"/>
              <a:stretch>
                <a:fillRect/>
              </a:stretch>
            </p:blipFill>
            <p:spPr>
              <a:xfrm>
                <a:off x="6779445" y="439928"/>
                <a:ext cx="2277333" cy="1120090"/>
              </a:xfrm>
              <a:prstGeom prst="rect">
                <a:avLst/>
              </a:prstGeom>
              <a:ln>
                <a:solidFill>
                  <a:schemeClr val="tx2">
                    <a:lumMod val="40000"/>
                    <a:lumOff val="60000"/>
                  </a:schemeClr>
                </a:solidFill>
              </a:ln>
            </p:spPr>
          </p:pic>
          <p:sp>
            <p:nvSpPr>
              <p:cNvPr id="109" name="TextBox 108"/>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107" name="TextBox 106"/>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110" name="Group 109"/>
          <p:cNvGrpSpPr/>
          <p:nvPr/>
        </p:nvGrpSpPr>
        <p:grpSpPr>
          <a:xfrm>
            <a:off x="8576236" y="4434824"/>
            <a:ext cx="1331384" cy="800000"/>
            <a:chOff x="8221991" y="4212857"/>
            <a:chExt cx="1332000" cy="800370"/>
          </a:xfrm>
        </p:grpSpPr>
        <p:sp>
          <p:nvSpPr>
            <p:cNvPr id="111" name="Rounded Rectangle 110"/>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112" name="Straight Connector 111"/>
            <p:cNvCxnSpPr>
              <a:stCxn id="94" idx="2"/>
              <a:endCxn id="111" idx="0"/>
            </p:cNvCxnSpPr>
            <p:nvPr/>
          </p:nvCxnSpPr>
          <p:spPr>
            <a:xfrm flipH="1">
              <a:off x="8887991" y="4212857"/>
              <a:ext cx="1" cy="324276"/>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
        <p:nvSpPr>
          <p:cNvPr id="114" name="Rectangle 113"/>
          <p:cNvSpPr/>
          <p:nvPr/>
        </p:nvSpPr>
        <p:spPr>
          <a:xfrm>
            <a:off x="283953" y="5042477"/>
            <a:ext cx="3893340" cy="1477328"/>
          </a:xfrm>
          <a:prstGeom prst="rect">
            <a:avLst/>
          </a:prstGeom>
        </p:spPr>
        <p:txBody>
          <a:bodyPr wrap="square">
            <a:spAutoFit/>
          </a:bodyPr>
          <a:lstStyle/>
          <a:p>
            <a:pPr algn="just"/>
            <a:r>
              <a:rPr lang="en-US" b="1" dirty="0" smtClean="0">
                <a:solidFill>
                  <a:srgbClr val="202124"/>
                </a:solidFill>
              </a:rPr>
              <a:t>CDS </a:t>
            </a:r>
            <a:r>
              <a:rPr lang="en-US" b="1" dirty="0">
                <a:solidFill>
                  <a:srgbClr val="202124"/>
                </a:solidFill>
              </a:rPr>
              <a:t>metadata extensions</a:t>
            </a:r>
            <a:r>
              <a:rPr lang="en-US" dirty="0">
                <a:solidFill>
                  <a:srgbClr val="202124"/>
                </a:solidFill>
              </a:rPr>
              <a:t> can currently only be created for </a:t>
            </a:r>
            <a:r>
              <a:rPr lang="en-US" b="1" dirty="0">
                <a:solidFill>
                  <a:srgbClr val="202124"/>
                </a:solidFill>
              </a:rPr>
              <a:t>CDS views</a:t>
            </a:r>
            <a:r>
              <a:rPr lang="en-US" dirty="0">
                <a:solidFill>
                  <a:srgbClr val="202124"/>
                </a:solidFill>
              </a:rPr>
              <a:t>. A </a:t>
            </a:r>
            <a:r>
              <a:rPr lang="en-US" b="1" dirty="0">
                <a:solidFill>
                  <a:srgbClr val="202124"/>
                </a:solidFill>
              </a:rPr>
              <a:t>CDS metadata extension</a:t>
            </a:r>
            <a:r>
              <a:rPr lang="en-US" dirty="0">
                <a:solidFill>
                  <a:srgbClr val="202124"/>
                </a:solidFill>
              </a:rPr>
              <a:t> is a </a:t>
            </a:r>
            <a:r>
              <a:rPr lang="en-US" b="1" dirty="0">
                <a:solidFill>
                  <a:srgbClr val="202124"/>
                </a:solidFill>
              </a:rPr>
              <a:t>CDS</a:t>
            </a:r>
            <a:r>
              <a:rPr lang="en-US" dirty="0">
                <a:solidFill>
                  <a:srgbClr val="202124"/>
                </a:solidFill>
              </a:rPr>
              <a:t> object that is defined and transported in a separate </a:t>
            </a:r>
            <a:r>
              <a:rPr lang="en-US" b="1" dirty="0">
                <a:solidFill>
                  <a:srgbClr val="202124"/>
                </a:solidFill>
              </a:rPr>
              <a:t>CDS</a:t>
            </a:r>
            <a:r>
              <a:rPr lang="en-US" dirty="0">
                <a:solidFill>
                  <a:srgbClr val="202124"/>
                </a:solidFill>
              </a:rPr>
              <a:t> source code</a:t>
            </a:r>
            <a:r>
              <a:rPr lang="en-US" dirty="0" smtClean="0">
                <a:solidFill>
                  <a:srgbClr val="202124"/>
                </a:solidFill>
              </a:rPr>
              <a:t>.</a:t>
            </a:r>
            <a:endParaRPr lang="en-US" dirty="0">
              <a:solidFill>
                <a:srgbClr val="202124"/>
              </a:solidFill>
            </a:endParaRPr>
          </a:p>
        </p:txBody>
      </p:sp>
      <p:sp>
        <p:nvSpPr>
          <p:cNvPr id="115" name="Rectangle 114"/>
          <p:cNvSpPr/>
          <p:nvPr/>
        </p:nvSpPr>
        <p:spPr>
          <a:xfrm>
            <a:off x="5873137" y="1109629"/>
            <a:ext cx="5722516" cy="1477328"/>
          </a:xfrm>
          <a:prstGeom prst="rect">
            <a:avLst/>
          </a:prstGeom>
        </p:spPr>
        <p:txBody>
          <a:bodyPr wrap="square">
            <a:spAutoFit/>
          </a:bodyPr>
          <a:lstStyle/>
          <a:p>
            <a:pPr algn="just"/>
            <a:r>
              <a:rPr lang="en-US" b="1" dirty="0">
                <a:solidFill>
                  <a:srgbClr val="222222"/>
                </a:solidFill>
              </a:rPr>
              <a:t>BOPF</a:t>
            </a:r>
            <a:r>
              <a:rPr lang="en-US" dirty="0">
                <a:solidFill>
                  <a:srgbClr val="222222"/>
                </a:solidFill>
              </a:rPr>
              <a:t> (Business Object Processing Framework) is a framework for working with the BO (Business Objects). </a:t>
            </a:r>
            <a:r>
              <a:rPr lang="en-US" b="1" dirty="0" smtClean="0">
                <a:solidFill>
                  <a:srgbClr val="222222"/>
                </a:solidFill>
              </a:rPr>
              <a:t>BO</a:t>
            </a:r>
            <a:r>
              <a:rPr lang="en-US" dirty="0">
                <a:solidFill>
                  <a:srgbClr val="222222"/>
                </a:solidFill>
              </a:rPr>
              <a:t> is a representation of a type of uniquely identifiable business entities described by a structural model, an internal process model, and one or more service interfaces.</a:t>
            </a:r>
            <a:endParaRPr lang="en-US"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7044</TotalTime>
  <Words>972</Words>
  <Application>Microsoft Office PowerPoint</Application>
  <PresentationFormat>Widescreen</PresentationFormat>
  <Paragraphs>218</Paragraphs>
  <Slides>23</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 Unicode MS</vt:lpstr>
      <vt:lpstr>Arial</vt:lpstr>
      <vt:lpstr>Arial Narrow</vt:lpstr>
      <vt:lpstr>Calibri</vt:lpstr>
      <vt:lpstr>Calibri Light</vt:lpstr>
      <vt:lpstr>Cambria</vt:lpstr>
      <vt:lpstr>Cooper Black</vt:lpstr>
      <vt:lpstr>Open Sans</vt:lpstr>
      <vt:lpstr>Roboto</vt:lpstr>
      <vt:lpstr>SAPBook</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646</cp:revision>
  <dcterms:created xsi:type="dcterms:W3CDTF">2016-07-10T03:33:26Z</dcterms:created>
  <dcterms:modified xsi:type="dcterms:W3CDTF">2021-09-30T06:41:22Z</dcterms:modified>
</cp:coreProperties>
</file>